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8" r:id="rId2"/>
    <p:sldId id="259" r:id="rId3"/>
    <p:sldId id="256" r:id="rId4"/>
    <p:sldId id="257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5" r:id="rId14"/>
    <p:sldId id="276" r:id="rId15"/>
    <p:sldId id="274" r:id="rId16"/>
    <p:sldId id="268" r:id="rId17"/>
    <p:sldId id="273" r:id="rId18"/>
    <p:sldId id="272" r:id="rId19"/>
  </p:sldIdLst>
  <p:sldSz cx="9144000" cy="6858000" type="screen4x3"/>
  <p:notesSz cx="6858000" cy="9144000"/>
  <p:custShowLst>
    <p:custShow name="عرض مخصص 1" id="0">
      <p:sldLst>
        <p:sld r:id="rId4"/>
      </p:sldLst>
    </p:custShow>
    <p:custShow name="عرض مخصص 2" id="1">
      <p:sldLst>
        <p:sld r:id="rId10"/>
      </p:sldLst>
    </p:custShow>
    <p:custShow name="عرض مخصص 3" id="2">
      <p:sldLst>
        <p:sld r:id="rId11"/>
      </p:sldLst>
    </p:custShow>
  </p:custShow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B5D8ED"/>
    <a:srgbClr val="A7E1FB"/>
    <a:srgbClr val="B0E1F2"/>
    <a:srgbClr val="83D4F9"/>
    <a:srgbClr val="A3E0FB"/>
    <a:srgbClr val="0BABF3"/>
    <a:srgbClr val="FF00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1116" autoAdjust="0"/>
  </p:normalViewPr>
  <p:slideViewPr>
    <p:cSldViewPr>
      <p:cViewPr varScale="1">
        <p:scale>
          <a:sx n="65" d="100"/>
          <a:sy n="65" d="100"/>
        </p:scale>
        <p:origin x="-1236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588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2765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altLang="en-US" smtClean="0"/>
              <a:t>انقر لتحرير أنماط النص الرئيسي</a:t>
            </a:r>
            <a:endParaRPr lang="en-US" altLang="en-US" smtClean="0"/>
          </a:p>
          <a:p>
            <a:pPr lvl="1"/>
            <a:r>
              <a:rPr lang="ar-SA" altLang="en-US" smtClean="0"/>
              <a:t>المستوى الثاني</a:t>
            </a:r>
            <a:endParaRPr lang="en-US" altLang="en-US" smtClean="0"/>
          </a:p>
          <a:p>
            <a:pPr lvl="2"/>
            <a:r>
              <a:rPr lang="ar-SA" altLang="en-US" smtClean="0"/>
              <a:t>المستوى الثالث</a:t>
            </a:r>
            <a:endParaRPr lang="en-US" altLang="en-US" smtClean="0"/>
          </a:p>
          <a:p>
            <a:pPr lvl="3"/>
            <a:r>
              <a:rPr lang="ar-SA" altLang="en-US" smtClean="0"/>
              <a:t>المستوى الرابع</a:t>
            </a:r>
            <a:endParaRPr lang="en-US" altLang="en-US" smtClean="0"/>
          </a:p>
          <a:p>
            <a:pPr lvl="4"/>
            <a:r>
              <a:rPr lang="ar-SA" altLang="en-US" smtClean="0"/>
              <a:t>المستوى الخامس</a:t>
            </a:r>
            <a:endParaRPr lang="en-US" altLang="en-US" smtClean="0"/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88620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588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48033FF0-8370-46D2-A1FB-7A86114D9750}" type="slidenum">
              <a:rPr lang="ar-SA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60B3917-2095-462C-9CC7-A81797555111}" type="slidenum">
              <a:rPr lang="ar-SA" altLang="en-US"/>
              <a:pPr/>
              <a:t>1</a:t>
            </a:fld>
            <a:endParaRPr lang="en-US" altLang="en-US"/>
          </a:p>
        </p:txBody>
      </p:sp>
      <p:sp>
        <p:nvSpPr>
          <p:cNvPr id="2867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3986077-0EE2-4B7E-AEBA-62A7523DD98D}" type="slidenum">
              <a:rPr lang="ar-SA" altLang="en-US"/>
              <a:pPr/>
              <a:t>10</a:t>
            </a:fld>
            <a:endParaRPr lang="en-US" altLang="en-US"/>
          </a:p>
        </p:txBody>
      </p:sp>
      <p:sp>
        <p:nvSpPr>
          <p:cNvPr id="3789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B1B3DB8-CCDE-4D5A-B98E-DD3467829E0D}" type="slidenum">
              <a:rPr lang="ar-SA" altLang="en-US"/>
              <a:pPr/>
              <a:t>11</a:t>
            </a:fld>
            <a:endParaRPr lang="en-US" altLang="en-US"/>
          </a:p>
        </p:txBody>
      </p:sp>
      <p:sp>
        <p:nvSpPr>
          <p:cNvPr id="3891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B7B2F43-C9D3-46D9-8AC8-43FA321F9D2A}" type="slidenum">
              <a:rPr lang="ar-SA" altLang="en-US"/>
              <a:pPr/>
              <a:t>12</a:t>
            </a:fld>
            <a:endParaRPr lang="en-US" altLang="en-US"/>
          </a:p>
        </p:txBody>
      </p:sp>
      <p:sp>
        <p:nvSpPr>
          <p:cNvPr id="3993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A29D654-4A33-4BDE-98C7-89FE5729ECEB}" type="slidenum">
              <a:rPr lang="ar-SA" altLang="en-US"/>
              <a:pPr/>
              <a:t>13</a:t>
            </a:fld>
            <a:endParaRPr lang="en-US" altLang="en-US"/>
          </a:p>
        </p:txBody>
      </p:sp>
      <p:sp>
        <p:nvSpPr>
          <p:cNvPr id="4096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A526D72-9B73-4E58-8CFA-0EAEC06A9DE6}" type="slidenum">
              <a:rPr lang="ar-SA" altLang="en-US"/>
              <a:pPr/>
              <a:t>14</a:t>
            </a:fld>
            <a:endParaRPr lang="en-US" altLang="en-US"/>
          </a:p>
        </p:txBody>
      </p:sp>
      <p:sp>
        <p:nvSpPr>
          <p:cNvPr id="4198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D654F0-CBFE-439E-A0C3-0132A6025432}" type="slidenum">
              <a:rPr lang="ar-SA" altLang="en-US"/>
              <a:pPr/>
              <a:t>15</a:t>
            </a:fld>
            <a:endParaRPr lang="en-US" altLang="en-US"/>
          </a:p>
        </p:txBody>
      </p:sp>
      <p:sp>
        <p:nvSpPr>
          <p:cNvPr id="4301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13D7594-A8D1-45B8-8867-7013A790C619}" type="slidenum">
              <a:rPr lang="ar-SA" altLang="en-US"/>
              <a:pPr/>
              <a:t>16</a:t>
            </a:fld>
            <a:endParaRPr lang="en-US" altLang="en-US"/>
          </a:p>
        </p:txBody>
      </p:sp>
      <p:sp>
        <p:nvSpPr>
          <p:cNvPr id="4403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EE19773-4F51-4148-B854-399B518C49B5}" type="slidenum">
              <a:rPr lang="ar-SA" altLang="en-US"/>
              <a:pPr/>
              <a:t>17</a:t>
            </a:fld>
            <a:endParaRPr lang="en-US" altLang="en-US"/>
          </a:p>
        </p:txBody>
      </p:sp>
      <p:sp>
        <p:nvSpPr>
          <p:cNvPr id="4505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2215967-86E5-4F83-AE9B-8DA444EFEA81}" type="slidenum">
              <a:rPr lang="ar-SA" altLang="en-US"/>
              <a:pPr/>
              <a:t>18</a:t>
            </a:fld>
            <a:endParaRPr lang="en-US" altLang="en-US"/>
          </a:p>
        </p:txBody>
      </p:sp>
      <p:sp>
        <p:nvSpPr>
          <p:cNvPr id="4608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6C61B8A-E30E-4AA8-A075-6FB4620B985F}" type="slidenum">
              <a:rPr lang="ar-SA" altLang="en-US"/>
              <a:pPr/>
              <a:t>2</a:t>
            </a:fld>
            <a:endParaRPr lang="en-US" altLang="en-US"/>
          </a:p>
        </p:txBody>
      </p:sp>
      <p:sp>
        <p:nvSpPr>
          <p:cNvPr id="2969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E871343-2520-4717-A8FE-F36B7FBEA2EF}" type="slidenum">
              <a:rPr lang="ar-SA" altLang="en-US"/>
              <a:pPr/>
              <a:t>3</a:t>
            </a:fld>
            <a:endParaRPr lang="en-US" altLang="en-US"/>
          </a:p>
        </p:txBody>
      </p:sp>
      <p:sp>
        <p:nvSpPr>
          <p:cNvPr id="3174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D239B06-278B-4C69-8F97-F544F0549FDD}" type="slidenum">
              <a:rPr lang="ar-SA" altLang="en-US"/>
              <a:pPr/>
              <a:t>4</a:t>
            </a:fld>
            <a:endParaRPr lang="en-US" altLang="en-US"/>
          </a:p>
        </p:txBody>
      </p:sp>
      <p:sp>
        <p:nvSpPr>
          <p:cNvPr id="3277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C5628F8-111D-485E-9B98-1534F1483150}" type="slidenum">
              <a:rPr lang="ar-SA" altLang="en-US"/>
              <a:pPr/>
              <a:t>5</a:t>
            </a:fld>
            <a:endParaRPr lang="en-US" altLang="en-US"/>
          </a:p>
        </p:txBody>
      </p:sp>
      <p:sp>
        <p:nvSpPr>
          <p:cNvPr id="3072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2DD68D9-C7ED-4EBF-867A-D8D9C6B7F19E}" type="slidenum">
              <a:rPr lang="ar-SA" altLang="en-US"/>
              <a:pPr/>
              <a:t>6</a:t>
            </a:fld>
            <a:endParaRPr lang="en-US" altLang="en-US"/>
          </a:p>
        </p:txBody>
      </p:sp>
      <p:sp>
        <p:nvSpPr>
          <p:cNvPr id="3379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0664B2F-616F-4E22-BB4D-D251C9A18F84}" type="slidenum">
              <a:rPr lang="ar-SA" altLang="en-US"/>
              <a:pPr/>
              <a:t>7</a:t>
            </a:fld>
            <a:endParaRPr lang="en-US" altLang="en-US"/>
          </a:p>
        </p:txBody>
      </p:sp>
      <p:sp>
        <p:nvSpPr>
          <p:cNvPr id="3481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794B14B-964F-47F4-927F-9E8986A489D7}" type="slidenum">
              <a:rPr lang="ar-SA" altLang="en-US"/>
              <a:pPr/>
              <a:t>8</a:t>
            </a:fld>
            <a:endParaRPr lang="en-US" altLang="en-US"/>
          </a:p>
        </p:txBody>
      </p:sp>
      <p:sp>
        <p:nvSpPr>
          <p:cNvPr id="3584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4E8FDD3-9DEF-4479-BBFB-CB1DE74E20EB}" type="slidenum">
              <a:rPr lang="ar-SA" altLang="en-US"/>
              <a:pPr/>
              <a:t>9</a:t>
            </a:fld>
            <a:endParaRPr lang="en-US" altLang="en-US"/>
          </a:p>
        </p:txBody>
      </p:sp>
      <p:sp>
        <p:nvSpPr>
          <p:cNvPr id="3686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ABF67F-AB63-43BD-ADF3-473AA094ED33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34081095"/>
      </p:ext>
    </p:extLst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190BB0-7C6F-4139-ADED-764F90F0A408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15808328"/>
      </p:ext>
    </p:extLst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F6ED90-7E3B-4DE7-AC5B-FB9682F5CB05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4339748"/>
      </p:ext>
    </p:extLst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6CFED0-503C-4AE0-9E0E-85AFD2F92A12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45655000"/>
      </p:ext>
    </p:extLst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10623B-5CC4-4BEB-8A2E-B880F22BC3EA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10543356"/>
      </p:ext>
    </p:extLst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7A2728-4F74-4C28-AEFD-FF82DC892558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59374734"/>
      </p:ext>
    </p:extLst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F614E3-204A-46E0-9DFD-78671FCA4695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80344862"/>
      </p:ext>
    </p:extLst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F7696A-9812-4E07-B0B1-C75C17B60648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88712930"/>
      </p:ext>
    </p:extLst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4529B9-B2AD-4017-9239-2A08440471FB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97005411"/>
      </p:ext>
    </p:extLst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B89D94-A768-489D-B7AF-07E4DE04A1C8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1757334"/>
      </p:ext>
    </p:extLst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CC4AED-211A-4564-ACA3-F1745F5ABD83}" type="slidenum">
              <a:rPr lang="ar-SA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57127794"/>
      </p:ext>
    </p:extLst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JO" altLang="en-US" smtClean="0"/>
              <a:t>انقر لتحرير نمط العنوان الرئيسي</a:t>
            </a:r>
            <a:endParaRPr lang="en-US" alt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JO" altLang="en-US" smtClean="0"/>
              <a:t>انقر لتحرير أنماط النص الرئيسي</a:t>
            </a:r>
            <a:endParaRPr lang="en-US" altLang="en-US" smtClean="0"/>
          </a:p>
          <a:p>
            <a:pPr lvl="1"/>
            <a:r>
              <a:rPr lang="ar-JO" altLang="en-US" smtClean="0"/>
              <a:t>المستوى الثاني</a:t>
            </a:r>
            <a:endParaRPr lang="en-US" altLang="en-US" smtClean="0"/>
          </a:p>
          <a:p>
            <a:pPr lvl="2"/>
            <a:r>
              <a:rPr lang="ar-JO" altLang="en-US" smtClean="0"/>
              <a:t>المستوى الثالث</a:t>
            </a:r>
            <a:endParaRPr lang="en-US" altLang="en-US" smtClean="0"/>
          </a:p>
          <a:p>
            <a:pPr lvl="3"/>
            <a:r>
              <a:rPr lang="ar-JO" altLang="en-US" smtClean="0"/>
              <a:t>المستوى الرابع</a:t>
            </a:r>
            <a:endParaRPr lang="en-US" altLang="en-US" smtClean="0"/>
          </a:p>
          <a:p>
            <a:pPr lvl="4"/>
            <a:r>
              <a:rPr lang="ar-JO" altLang="en-US" smtClean="0"/>
              <a:t>المستوى الخامس</a:t>
            </a:r>
            <a:endParaRPr lang="en-US" alt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BB5A7AC-7E77-4044-8E01-C799BA81D8E3}" type="slidenum">
              <a:rPr lang="ar-SA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../Local%20Settings/Temp/Rar$DI00.031/&#1575;&#1606;&#1589;&#1607;&#1575;&#1585;%20&#1575;&#1604;&#1580;&#1604;&#1610;&#1583;.mpeg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hyperlink" Target="../Local%20Settings/Temp/Rar$DI00.031/&#1578;&#1587;&#1575;&#1605;&#1610;sublimaton.mov" TargetMode="External"/><Relationship Id="rId4" Type="http://schemas.openxmlformats.org/officeDocument/2006/relationships/hyperlink" Target="../Local%20Settings/Temp/Rar$DI00.031/&#1581;&#1575;&#1604;&#1575;&#1578;%20&#1575;&#1604;&#1605;&#1575;&#1583;&#1577;%20&#1608;%20&#1578;&#1594;&#1610;&#1585;&#1575;&#1578;&#1607;&#1575;.ram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hyperlink" Target="../Local%20Settings/Temp/Rar$DI00.031/&#1581;&#1575;&#1604;&#1575;&#1578;%20&#1575;&#1604;&#1605;&#1575;&#1583;&#1577;%20&#1608;%20&#1578;&#1594;&#1610;&#1585;&#1575;&#1578;&#1607;&#1575;.ram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../Local%20Settings/Temp/Rar$DI00.031/&#1578;&#1594;&#1610;&#1585;%20&#1575;&#1604;&#1581;&#1575;&#1604;&#1577;.swf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gif"/><Relationship Id="rId5" Type="http://schemas.openxmlformats.org/officeDocument/2006/relationships/hyperlink" Target="../Local%20Settings/Temp/Rar$DI00.031/&#1578;&#1605;&#1583;&#1583;.swf" TargetMode="External"/><Relationship Id="rId4" Type="http://schemas.openxmlformats.org/officeDocument/2006/relationships/hyperlink" Target="../Local%20Settings/Temp/Rar$DI00.031/&#1578;&#1594;&#1610;&#1585;%20&#1575;&#1604;&#1588;&#1603;&#1604;.SWF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gif"/><Relationship Id="rId4" Type="http://schemas.openxmlformats.org/officeDocument/2006/relationships/image" Target="../media/image14.gi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w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../Local%20Settings/Temp/Rar$DI00.031/&#1575;&#1604;&#1608;&#1586;&#1606;.swf" TargetMode="External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hyperlink" Target="../Local%20Settings/Temp/Rar$DI00.031/Your%20Weight%20On%20Other%20Worlds.mht" TargetMode="External"/><Relationship Id="rId5" Type="http://schemas.openxmlformats.org/officeDocument/2006/relationships/hyperlink" Target="../Local%20Settings/Temp/Rar$DI00.031/&#1587;&#1602;&#1608;&#1591;.swf" TargetMode="External"/><Relationship Id="rId4" Type="http://schemas.openxmlformats.org/officeDocument/2006/relationships/hyperlink" Target="../Local%20Settings/Temp/Rar$DI00.031/&#1578;&#1601;&#1575;&#1581;&#1577;%20&#1606;&#1610;&#1608;&#1578;&#1606;.swf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hyperlink" Target="../Local%20Settings/Temp/Rar$DI00.031/&#1576;&#1575;&#1604;&#1608;&#1606;&#1610;&#1606;.swf" TargetMode="External"/><Relationship Id="rId4" Type="http://schemas.openxmlformats.org/officeDocument/2006/relationships/hyperlink" Target="../Local%20Settings/Temp/Rar$DI00.031/&#1587;&#1575;&#1574;&#1604;.sw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WordArt 2"/>
          <p:cNvSpPr>
            <a:spLocks noChangeArrowheads="1" noChangeShapeType="1" noTextEdit="1"/>
          </p:cNvSpPr>
          <p:nvPr/>
        </p:nvSpPr>
        <p:spPr bwMode="auto">
          <a:xfrm>
            <a:off x="1447800" y="1371600"/>
            <a:ext cx="6172200" cy="37338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 rtl="1"/>
            <a:r>
              <a:rPr lang="ar-JO" sz="3600" b="1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 panose="020B0806030902050204" pitchFamily="34" charset="0"/>
              </a:rPr>
              <a:t>المادة و تغيراتها</a:t>
            </a:r>
            <a:endParaRPr lang="en-US" sz="3600" b="1" kern="1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Impact" panose="020B0806030902050204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WordArt 2"/>
          <p:cNvSpPr>
            <a:spLocks noChangeArrowheads="1" noChangeShapeType="1" noTextEdit="1"/>
          </p:cNvSpPr>
          <p:nvPr/>
        </p:nvSpPr>
        <p:spPr bwMode="auto">
          <a:xfrm>
            <a:off x="1828800" y="76200"/>
            <a:ext cx="7086600" cy="11430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1"/>
            <a:r>
              <a:rPr lang="ar-JO" sz="3600" b="1" kern="10" spc="720">
                <a:solidFill>
                  <a:srgbClr val="FFCC00"/>
                </a:solidFill>
                <a:effectLst>
                  <a:outerShdw dist="45791" dir="3378596" algn="ctr" rotWithShape="0">
                    <a:srgbClr val="4D4D4D">
                      <a:alpha val="80000"/>
                    </a:srgbClr>
                  </a:outerShdw>
                </a:effectLst>
                <a:latin typeface="Arial Black" panose="020B0A04020102020204" pitchFamily="34" charset="0"/>
              </a:rPr>
              <a:t>عمليات تغير حالة المادة :</a:t>
            </a:r>
            <a:endParaRPr lang="en-US" sz="3600" b="1" kern="10" spc="720">
              <a:solidFill>
                <a:srgbClr val="FFCC00"/>
              </a:solidFill>
              <a:effectLst>
                <a:outerShdw dist="45791" dir="3378596" algn="ctr" rotWithShape="0">
                  <a:srgbClr val="4D4D4D">
                    <a:alpha val="80000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9219" name="WordArt 3"/>
          <p:cNvSpPr>
            <a:spLocks noChangeArrowheads="1" noChangeShapeType="1" noTextEdit="1"/>
          </p:cNvSpPr>
          <p:nvPr/>
        </p:nvSpPr>
        <p:spPr bwMode="auto">
          <a:xfrm>
            <a:off x="6629400" y="1371600"/>
            <a:ext cx="2043113" cy="8620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1"/>
            <a:r>
              <a:rPr lang="ar-JO" sz="3600" b="1" i="1" kern="10">
                <a:ln w="6350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 panose="020B0A04020102020204" pitchFamily="34" charset="0"/>
              </a:rPr>
              <a:t>التجمد :</a:t>
            </a:r>
            <a:endParaRPr lang="en-US" sz="3600" b="1" i="1" kern="10">
              <a:ln w="63500">
                <a:solidFill>
                  <a:srgbClr val="99CCFF"/>
                </a:solidFill>
                <a:round/>
                <a:headEnd/>
                <a:tailEnd/>
              </a:ln>
              <a:solidFill>
                <a:srgbClr val="FFFFFF"/>
              </a:solidFill>
              <a:effectLst>
                <a:outerShdw dist="35921" dir="2700000" algn="ctr" rotWithShape="0">
                  <a:srgbClr val="808080">
                    <a:alpha val="80000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681038" y="1627188"/>
            <a:ext cx="56927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 rtl="1"/>
            <a:r>
              <a:rPr lang="ar-SA" altLang="en-US" sz="3600" b="1"/>
              <a:t>هو تغير حالة المادة السائلة الى صلبة</a:t>
            </a:r>
            <a:endParaRPr lang="en-US" altLang="en-US" sz="3600" b="1"/>
          </a:p>
        </p:txBody>
      </p:sp>
      <p:sp>
        <p:nvSpPr>
          <p:cNvPr id="9222" name="Freeform 6"/>
          <p:cNvSpPr>
            <a:spLocks/>
          </p:cNvSpPr>
          <p:nvPr/>
        </p:nvSpPr>
        <p:spPr bwMode="auto">
          <a:xfrm>
            <a:off x="1752600" y="2743200"/>
            <a:ext cx="4419600" cy="1676400"/>
          </a:xfrm>
          <a:custGeom>
            <a:avLst/>
            <a:gdLst>
              <a:gd name="T0" fmla="*/ 0 w 1344"/>
              <a:gd name="T1" fmla="*/ 0 h 768"/>
              <a:gd name="T2" fmla="*/ 0 w 1344"/>
              <a:gd name="T3" fmla="*/ 768 h 768"/>
              <a:gd name="T4" fmla="*/ 1344 w 1344"/>
              <a:gd name="T5" fmla="*/ 768 h 768"/>
              <a:gd name="T6" fmla="*/ 1344 w 1344"/>
              <a:gd name="T7" fmla="*/ 0 h 7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44" h="768">
                <a:moveTo>
                  <a:pt x="0" y="0"/>
                </a:moveTo>
                <a:lnTo>
                  <a:pt x="0" y="768"/>
                </a:lnTo>
                <a:lnTo>
                  <a:pt x="1344" y="768"/>
                </a:lnTo>
                <a:lnTo>
                  <a:pt x="1344" y="0"/>
                </a:lnTo>
              </a:path>
            </a:pathLst>
          </a:custGeom>
          <a:noFill/>
          <a:ln w="57150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23" name="Rectangle 7"/>
          <p:cNvSpPr>
            <a:spLocks noChangeArrowheads="1"/>
          </p:cNvSpPr>
          <p:nvPr/>
        </p:nvSpPr>
        <p:spPr bwMode="auto">
          <a:xfrm>
            <a:off x="1797050" y="3114675"/>
            <a:ext cx="4333875" cy="1257300"/>
          </a:xfrm>
          <a:prstGeom prst="rect">
            <a:avLst/>
          </a:prstGeom>
          <a:solidFill>
            <a:srgbClr val="0BABF3">
              <a:alpha val="67000"/>
            </a:srgbClr>
          </a:solidFill>
          <a:ln w="9525">
            <a:solidFill>
              <a:srgbClr val="B0E1F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26" name="Freeform 10"/>
          <p:cNvSpPr>
            <a:spLocks/>
          </p:cNvSpPr>
          <p:nvPr/>
        </p:nvSpPr>
        <p:spPr bwMode="auto">
          <a:xfrm>
            <a:off x="1787525" y="3048000"/>
            <a:ext cx="4343400" cy="304800"/>
          </a:xfrm>
          <a:custGeom>
            <a:avLst/>
            <a:gdLst>
              <a:gd name="T0" fmla="*/ 0 w 2784"/>
              <a:gd name="T1" fmla="*/ 384 h 480"/>
              <a:gd name="T2" fmla="*/ 0 w 2784"/>
              <a:gd name="T3" fmla="*/ 0 h 480"/>
              <a:gd name="T4" fmla="*/ 2784 w 2784"/>
              <a:gd name="T5" fmla="*/ 0 h 480"/>
              <a:gd name="T6" fmla="*/ 2784 w 2784"/>
              <a:gd name="T7" fmla="*/ 336 h 480"/>
              <a:gd name="T8" fmla="*/ 2688 w 2784"/>
              <a:gd name="T9" fmla="*/ 240 h 480"/>
              <a:gd name="T10" fmla="*/ 2592 w 2784"/>
              <a:gd name="T11" fmla="*/ 288 h 480"/>
              <a:gd name="T12" fmla="*/ 2592 w 2784"/>
              <a:gd name="T13" fmla="*/ 384 h 480"/>
              <a:gd name="T14" fmla="*/ 2496 w 2784"/>
              <a:gd name="T15" fmla="*/ 432 h 480"/>
              <a:gd name="T16" fmla="*/ 2400 w 2784"/>
              <a:gd name="T17" fmla="*/ 288 h 480"/>
              <a:gd name="T18" fmla="*/ 2208 w 2784"/>
              <a:gd name="T19" fmla="*/ 288 h 480"/>
              <a:gd name="T20" fmla="*/ 2208 w 2784"/>
              <a:gd name="T21" fmla="*/ 384 h 480"/>
              <a:gd name="T22" fmla="*/ 2160 w 2784"/>
              <a:gd name="T23" fmla="*/ 480 h 480"/>
              <a:gd name="T24" fmla="*/ 2016 w 2784"/>
              <a:gd name="T25" fmla="*/ 384 h 480"/>
              <a:gd name="T26" fmla="*/ 1920 w 2784"/>
              <a:gd name="T27" fmla="*/ 240 h 480"/>
              <a:gd name="T28" fmla="*/ 1776 w 2784"/>
              <a:gd name="T29" fmla="*/ 288 h 480"/>
              <a:gd name="T30" fmla="*/ 1632 w 2784"/>
              <a:gd name="T31" fmla="*/ 480 h 480"/>
              <a:gd name="T32" fmla="*/ 1536 w 2784"/>
              <a:gd name="T33" fmla="*/ 432 h 480"/>
              <a:gd name="T34" fmla="*/ 1536 w 2784"/>
              <a:gd name="T35" fmla="*/ 336 h 480"/>
              <a:gd name="T36" fmla="*/ 1344 w 2784"/>
              <a:gd name="T37" fmla="*/ 240 h 480"/>
              <a:gd name="T38" fmla="*/ 1248 w 2784"/>
              <a:gd name="T39" fmla="*/ 288 h 480"/>
              <a:gd name="T40" fmla="*/ 1200 w 2784"/>
              <a:gd name="T41" fmla="*/ 432 h 480"/>
              <a:gd name="T42" fmla="*/ 1104 w 2784"/>
              <a:gd name="T43" fmla="*/ 432 h 480"/>
              <a:gd name="T44" fmla="*/ 1008 w 2784"/>
              <a:gd name="T45" fmla="*/ 336 h 480"/>
              <a:gd name="T46" fmla="*/ 864 w 2784"/>
              <a:gd name="T47" fmla="*/ 288 h 480"/>
              <a:gd name="T48" fmla="*/ 720 w 2784"/>
              <a:gd name="T49" fmla="*/ 432 h 480"/>
              <a:gd name="T50" fmla="*/ 624 w 2784"/>
              <a:gd name="T51" fmla="*/ 432 h 480"/>
              <a:gd name="T52" fmla="*/ 528 w 2784"/>
              <a:gd name="T53" fmla="*/ 288 h 480"/>
              <a:gd name="T54" fmla="*/ 432 w 2784"/>
              <a:gd name="T55" fmla="*/ 240 h 480"/>
              <a:gd name="T56" fmla="*/ 288 w 2784"/>
              <a:gd name="T57" fmla="*/ 240 h 480"/>
              <a:gd name="T58" fmla="*/ 144 w 2784"/>
              <a:gd name="T59" fmla="*/ 384 h 480"/>
              <a:gd name="T60" fmla="*/ 0 w 2784"/>
              <a:gd name="T61" fmla="*/ 384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784" h="480">
                <a:moveTo>
                  <a:pt x="0" y="384"/>
                </a:moveTo>
                <a:lnTo>
                  <a:pt x="0" y="0"/>
                </a:lnTo>
                <a:lnTo>
                  <a:pt x="2784" y="0"/>
                </a:lnTo>
                <a:lnTo>
                  <a:pt x="2784" y="336"/>
                </a:lnTo>
                <a:lnTo>
                  <a:pt x="2688" y="240"/>
                </a:lnTo>
                <a:lnTo>
                  <a:pt x="2592" y="288"/>
                </a:lnTo>
                <a:lnTo>
                  <a:pt x="2592" y="384"/>
                </a:lnTo>
                <a:lnTo>
                  <a:pt x="2496" y="432"/>
                </a:lnTo>
                <a:lnTo>
                  <a:pt x="2400" y="288"/>
                </a:lnTo>
                <a:lnTo>
                  <a:pt x="2208" y="288"/>
                </a:lnTo>
                <a:lnTo>
                  <a:pt x="2208" y="384"/>
                </a:lnTo>
                <a:lnTo>
                  <a:pt x="2160" y="480"/>
                </a:lnTo>
                <a:lnTo>
                  <a:pt x="2016" y="384"/>
                </a:lnTo>
                <a:lnTo>
                  <a:pt x="1920" y="240"/>
                </a:lnTo>
                <a:lnTo>
                  <a:pt x="1776" y="288"/>
                </a:lnTo>
                <a:lnTo>
                  <a:pt x="1632" y="480"/>
                </a:lnTo>
                <a:lnTo>
                  <a:pt x="1536" y="432"/>
                </a:lnTo>
                <a:lnTo>
                  <a:pt x="1536" y="336"/>
                </a:lnTo>
                <a:lnTo>
                  <a:pt x="1344" y="240"/>
                </a:lnTo>
                <a:lnTo>
                  <a:pt x="1248" y="288"/>
                </a:lnTo>
                <a:lnTo>
                  <a:pt x="1200" y="432"/>
                </a:lnTo>
                <a:lnTo>
                  <a:pt x="1104" y="432"/>
                </a:lnTo>
                <a:lnTo>
                  <a:pt x="1008" y="336"/>
                </a:lnTo>
                <a:lnTo>
                  <a:pt x="864" y="288"/>
                </a:lnTo>
                <a:lnTo>
                  <a:pt x="720" y="432"/>
                </a:lnTo>
                <a:lnTo>
                  <a:pt x="624" y="432"/>
                </a:lnTo>
                <a:lnTo>
                  <a:pt x="528" y="288"/>
                </a:lnTo>
                <a:lnTo>
                  <a:pt x="432" y="240"/>
                </a:lnTo>
                <a:lnTo>
                  <a:pt x="288" y="240"/>
                </a:lnTo>
                <a:lnTo>
                  <a:pt x="144" y="384"/>
                </a:lnTo>
                <a:lnTo>
                  <a:pt x="0" y="384"/>
                </a:lnTo>
                <a:close/>
              </a:path>
            </a:pathLst>
          </a:custGeom>
          <a:gradFill rotWithShape="1">
            <a:gsLst>
              <a:gs pos="0">
                <a:srgbClr val="B0E1F2"/>
              </a:gs>
              <a:gs pos="100000">
                <a:schemeClr val="bg1"/>
              </a:gs>
            </a:gsLst>
            <a:path path="rect">
              <a:fillToRect l="50000" t="50000" r="50000" b="50000"/>
            </a:path>
          </a:gradFill>
          <a:ln w="9525">
            <a:solidFill>
              <a:srgbClr val="B0E1F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9237" name="Group 21"/>
          <p:cNvGrpSpPr>
            <a:grpSpLocks/>
          </p:cNvGrpSpPr>
          <p:nvPr/>
        </p:nvGrpSpPr>
        <p:grpSpPr bwMode="auto">
          <a:xfrm>
            <a:off x="457200" y="2286000"/>
            <a:ext cx="838200" cy="3581400"/>
            <a:chOff x="288" y="1440"/>
            <a:chExt cx="528" cy="2256"/>
          </a:xfrm>
        </p:grpSpPr>
        <p:sp>
          <p:nvSpPr>
            <p:cNvPr id="9232" name="Rectangle 16"/>
            <p:cNvSpPr>
              <a:spLocks noChangeArrowheads="1"/>
            </p:cNvSpPr>
            <p:nvPr/>
          </p:nvSpPr>
          <p:spPr bwMode="auto">
            <a:xfrm>
              <a:off x="288" y="1680"/>
              <a:ext cx="528" cy="2016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28" name="Line 12"/>
            <p:cNvSpPr>
              <a:spLocks noChangeShapeType="1"/>
            </p:cNvSpPr>
            <p:nvPr/>
          </p:nvSpPr>
          <p:spPr bwMode="auto">
            <a:xfrm>
              <a:off x="528" y="1824"/>
              <a:ext cx="0" cy="1728"/>
            </a:xfrm>
            <a:prstGeom prst="line">
              <a:avLst/>
            </a:prstGeom>
            <a:noFill/>
            <a:ln w="177800" cmpd="dbl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30" name="Line 14"/>
            <p:cNvSpPr>
              <a:spLocks noChangeShapeType="1"/>
            </p:cNvSpPr>
            <p:nvPr/>
          </p:nvSpPr>
          <p:spPr bwMode="auto">
            <a:xfrm>
              <a:off x="419" y="3552"/>
              <a:ext cx="240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31" name="Line 15"/>
            <p:cNvSpPr>
              <a:spLocks noChangeShapeType="1"/>
            </p:cNvSpPr>
            <p:nvPr/>
          </p:nvSpPr>
          <p:spPr bwMode="auto">
            <a:xfrm>
              <a:off x="419" y="1798"/>
              <a:ext cx="240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33" name="Oval 17"/>
            <p:cNvSpPr>
              <a:spLocks noChangeArrowheads="1"/>
            </p:cNvSpPr>
            <p:nvPr/>
          </p:nvSpPr>
          <p:spPr bwMode="auto">
            <a:xfrm>
              <a:off x="493" y="3561"/>
              <a:ext cx="83" cy="10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34" name="Line 18"/>
            <p:cNvSpPr>
              <a:spLocks noChangeShapeType="1"/>
            </p:cNvSpPr>
            <p:nvPr/>
          </p:nvSpPr>
          <p:spPr bwMode="auto">
            <a:xfrm>
              <a:off x="528" y="2784"/>
              <a:ext cx="0" cy="768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235" name="AutoShape 19"/>
            <p:cNvSpPr>
              <a:spLocks noChangeArrowheads="1"/>
            </p:cNvSpPr>
            <p:nvPr/>
          </p:nvSpPr>
          <p:spPr bwMode="auto">
            <a:xfrm>
              <a:off x="384" y="1440"/>
              <a:ext cx="288" cy="240"/>
            </a:xfrm>
            <a:prstGeom prst="triangle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36" name="Oval 20"/>
            <p:cNvSpPr>
              <a:spLocks noChangeArrowheads="1"/>
            </p:cNvSpPr>
            <p:nvPr/>
          </p:nvSpPr>
          <p:spPr bwMode="auto">
            <a:xfrm>
              <a:off x="480" y="1536"/>
              <a:ext cx="96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9229" name="Line 13"/>
          <p:cNvSpPr>
            <a:spLocks noChangeShapeType="1"/>
          </p:cNvSpPr>
          <p:nvPr/>
        </p:nvSpPr>
        <p:spPr bwMode="auto">
          <a:xfrm>
            <a:off x="838200" y="3200400"/>
            <a:ext cx="0" cy="1219200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38" name="Text Box 22"/>
          <p:cNvSpPr txBox="1">
            <a:spLocks noChangeArrowheads="1"/>
          </p:cNvSpPr>
          <p:nvPr/>
        </p:nvSpPr>
        <p:spPr bwMode="auto">
          <a:xfrm>
            <a:off x="152400" y="5811838"/>
            <a:ext cx="15255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ar-SA" altLang="en-US" sz="2400" b="1"/>
              <a:t>درجة الحرارة</a:t>
            </a:r>
            <a:endParaRPr lang="en-US" altLang="en-US" sz="2400" b="1"/>
          </a:p>
        </p:txBody>
      </p:sp>
      <p:pic>
        <p:nvPicPr>
          <p:cNvPr id="9240" name="Picture 24" descr="سيارة متجمدة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4576763"/>
            <a:ext cx="3429000" cy="2281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41" name="Text Box 25"/>
          <p:cNvSpPr txBox="1">
            <a:spLocks noChangeArrowheads="1"/>
          </p:cNvSpPr>
          <p:nvPr/>
        </p:nvSpPr>
        <p:spPr bwMode="auto">
          <a:xfrm>
            <a:off x="1828800" y="5410200"/>
            <a:ext cx="3535363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 rtl="1"/>
            <a:r>
              <a:rPr lang="ar-SA" altLang="en-US" sz="2400" b="1">
                <a:solidFill>
                  <a:srgbClr val="FF0000"/>
                </a:solidFill>
              </a:rPr>
              <a:t>سبب التجمد هو فقد جزيئات المادة</a:t>
            </a:r>
          </a:p>
          <a:p>
            <a:pPr algn="r" rtl="1"/>
            <a:r>
              <a:rPr lang="ar-SA" altLang="en-US" sz="2400" b="1">
                <a:solidFill>
                  <a:srgbClr val="FF0000"/>
                </a:solidFill>
              </a:rPr>
              <a:t>للطاقة فتصبح حركتها شبه ساكنة</a:t>
            </a:r>
            <a:endParaRPr lang="en-US" altLang="en-US" sz="24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9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9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9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9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0" fill="hold"/>
                                        <p:tgtEl>
                                          <p:spTgt spid="92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0" fill="hold"/>
                                        <p:tgtEl>
                                          <p:spTgt spid="92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2" presetID="26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 tmFilter="0, 0; .2, .5; .8, .5; 1, 0"/>
                                        <p:tgtEl>
                                          <p:spTgt spid="924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250" autoRev="1" fill="hold"/>
                                        <p:tgtEl>
                                          <p:spTgt spid="924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92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 nodeType="clickPar">
                      <p:stCondLst>
                        <p:cond delay="0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0" dur="80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1" dur="80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80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1240"/>
                            </p:stCondLst>
                            <p:childTnLst>
                              <p:par>
                                <p:cTn id="54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4.9792E-6 L 3.33333E-6 0.17753 " pathEditMode="relative" rAng="0" ptsTypes="AA">
                                      <p:cBhvr>
                                        <p:cTn id="55" dur="15000" fill="hold"/>
                                        <p:tgtEl>
                                          <p:spTgt spid="92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877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150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19"/>
                  </p:tgtEl>
                </p:cond>
              </p:nextCondLst>
            </p:seq>
          </p:childTnLst>
        </p:cTn>
      </p:par>
    </p:tnLst>
    <p:bldLst>
      <p:bldP spid="9220" grpId="0"/>
      <p:bldP spid="9238" grpId="0"/>
      <p:bldP spid="9241" grpId="0"/>
      <p:bldP spid="9241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WordArt 2"/>
          <p:cNvSpPr>
            <a:spLocks noChangeArrowheads="1" noChangeShapeType="1" noTextEdit="1"/>
          </p:cNvSpPr>
          <p:nvPr/>
        </p:nvSpPr>
        <p:spPr bwMode="auto">
          <a:xfrm>
            <a:off x="5334000" y="533400"/>
            <a:ext cx="3262313" cy="990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1"/>
            <a:r>
              <a:rPr lang="ar-JO" sz="3600" b="1" i="1" kern="10">
                <a:ln w="6350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 panose="020B0A04020102020204" pitchFamily="34" charset="0"/>
              </a:rPr>
              <a:t>الانصهار :</a:t>
            </a:r>
            <a:endParaRPr lang="en-US" sz="3600" b="1" i="1" kern="10">
              <a:ln w="63500">
                <a:solidFill>
                  <a:srgbClr val="99CCFF"/>
                </a:solidFill>
                <a:round/>
                <a:headEnd/>
                <a:tailEnd/>
              </a:ln>
              <a:solidFill>
                <a:srgbClr val="FFFFFF"/>
              </a:solidFill>
              <a:effectLst>
                <a:outerShdw dist="35921" dir="2700000" algn="ctr" rotWithShape="0">
                  <a:srgbClr val="808080">
                    <a:alpha val="80000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1177925" y="1517650"/>
            <a:ext cx="72199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 rtl="1"/>
            <a:r>
              <a:rPr lang="ar-SA" altLang="en-US" sz="4000" b="1">
                <a:solidFill>
                  <a:srgbClr val="0000FF"/>
                </a:solidFill>
              </a:rPr>
              <a:t>هو تحول المادة الصلبة الى الحالة السائلة .</a:t>
            </a:r>
            <a:endParaRPr lang="en-US" altLang="en-US" sz="4000" b="1">
              <a:solidFill>
                <a:srgbClr val="0000FF"/>
              </a:solidFill>
            </a:endParaRPr>
          </a:p>
        </p:txBody>
      </p:sp>
      <p:sp>
        <p:nvSpPr>
          <p:cNvPr id="8196" name="AutoShape 4">
            <a:hlinkClick r:id="rId3" action="ppaction://hlinkfile" highlightClick="1"/>
          </p:cNvPr>
          <p:cNvSpPr>
            <a:spLocks noChangeArrowheads="1"/>
          </p:cNvSpPr>
          <p:nvPr/>
        </p:nvSpPr>
        <p:spPr bwMode="auto">
          <a:xfrm>
            <a:off x="3124200" y="762000"/>
            <a:ext cx="1295400" cy="609600"/>
          </a:xfrm>
          <a:prstGeom prst="actionButtonMovie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197" name="WordArt 5"/>
          <p:cNvSpPr>
            <a:spLocks noChangeArrowheads="1" noChangeShapeType="1" noTextEdit="1"/>
          </p:cNvSpPr>
          <p:nvPr/>
        </p:nvSpPr>
        <p:spPr bwMode="auto">
          <a:xfrm>
            <a:off x="5486400" y="2743200"/>
            <a:ext cx="3262313" cy="990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1"/>
            <a:r>
              <a:rPr lang="ar-JO" sz="3600" b="1" i="1" kern="10">
                <a:ln w="6350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 panose="020B0A04020102020204" pitchFamily="34" charset="0"/>
              </a:rPr>
              <a:t>التسامي :</a:t>
            </a:r>
            <a:endParaRPr lang="en-US" sz="3600" b="1" i="1" kern="10">
              <a:ln w="63500">
                <a:solidFill>
                  <a:srgbClr val="99CCFF"/>
                </a:solidFill>
                <a:round/>
                <a:headEnd/>
                <a:tailEnd/>
              </a:ln>
              <a:solidFill>
                <a:srgbClr val="FFFFFF"/>
              </a:solidFill>
              <a:effectLst>
                <a:outerShdw dist="35921" dir="2700000" algn="ctr" rotWithShape="0">
                  <a:srgbClr val="808080">
                    <a:alpha val="80000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8198" name="AutoShape 6">
            <a:hlinkClick r:id="rId4" action="ppaction://hlinkfile" highlightClick="1"/>
          </p:cNvPr>
          <p:cNvSpPr>
            <a:spLocks noChangeArrowheads="1"/>
          </p:cNvSpPr>
          <p:nvPr/>
        </p:nvSpPr>
        <p:spPr bwMode="auto">
          <a:xfrm>
            <a:off x="3810000" y="5791200"/>
            <a:ext cx="1981200" cy="609600"/>
          </a:xfrm>
          <a:prstGeom prst="actionButtonMovie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ar-SA" altLang="en-US" sz="2400" b="1">
                <a:solidFill>
                  <a:srgbClr val="FF0000"/>
                </a:solidFill>
              </a:rPr>
              <a:t>تحولات المادة</a:t>
            </a:r>
            <a:endParaRPr lang="en-US" altLang="en-US" sz="2400" b="1">
              <a:solidFill>
                <a:srgbClr val="FF0000"/>
              </a:solidFill>
            </a:endParaRPr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1219200" y="3886200"/>
            <a:ext cx="7192963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 rtl="1"/>
            <a:r>
              <a:rPr lang="ar-SA" altLang="en-US" sz="4000" b="1">
                <a:solidFill>
                  <a:srgbClr val="0000FF"/>
                </a:solidFill>
              </a:rPr>
              <a:t>هو تحول المادة الصلبة الى الحالة الغازية .</a:t>
            </a:r>
            <a:endParaRPr lang="en-US" altLang="en-US" sz="4000" b="1">
              <a:solidFill>
                <a:srgbClr val="0000FF"/>
              </a:solidFill>
            </a:endParaRPr>
          </a:p>
        </p:txBody>
      </p:sp>
      <p:grpSp>
        <p:nvGrpSpPr>
          <p:cNvPr id="8210" name="Group 18"/>
          <p:cNvGrpSpPr>
            <a:grpSpLocks/>
          </p:cNvGrpSpPr>
          <p:nvPr/>
        </p:nvGrpSpPr>
        <p:grpSpPr bwMode="auto">
          <a:xfrm>
            <a:off x="533400" y="5410200"/>
            <a:ext cx="2895600" cy="1260475"/>
            <a:chOff x="528" y="3408"/>
            <a:chExt cx="1632" cy="794"/>
          </a:xfrm>
        </p:grpSpPr>
        <p:sp>
          <p:nvSpPr>
            <p:cNvPr id="8200" name="AutoShape 8"/>
            <p:cNvSpPr>
              <a:spLocks noChangeArrowheads="1"/>
            </p:cNvSpPr>
            <p:nvPr/>
          </p:nvSpPr>
          <p:spPr bwMode="auto">
            <a:xfrm rot="-1138225">
              <a:off x="1200" y="3408"/>
              <a:ext cx="384" cy="336"/>
            </a:xfrm>
            <a:prstGeom prst="cube">
              <a:avLst>
                <a:gd name="adj" fmla="val 25000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01" name="AutoShape 9"/>
            <p:cNvSpPr>
              <a:spLocks noChangeArrowheads="1"/>
            </p:cNvSpPr>
            <p:nvPr/>
          </p:nvSpPr>
          <p:spPr bwMode="auto">
            <a:xfrm rot="-1138225">
              <a:off x="1584" y="3792"/>
              <a:ext cx="384" cy="336"/>
            </a:xfrm>
            <a:prstGeom prst="cube">
              <a:avLst>
                <a:gd name="adj" fmla="val 25000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02" name="AutoShape 10"/>
            <p:cNvSpPr>
              <a:spLocks noChangeArrowheads="1"/>
            </p:cNvSpPr>
            <p:nvPr/>
          </p:nvSpPr>
          <p:spPr bwMode="auto">
            <a:xfrm rot="-1138225">
              <a:off x="1296" y="3792"/>
              <a:ext cx="384" cy="336"/>
            </a:xfrm>
            <a:prstGeom prst="cube">
              <a:avLst>
                <a:gd name="adj" fmla="val 25000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03" name="AutoShape 11"/>
            <p:cNvSpPr>
              <a:spLocks noChangeArrowheads="1"/>
            </p:cNvSpPr>
            <p:nvPr/>
          </p:nvSpPr>
          <p:spPr bwMode="auto">
            <a:xfrm rot="-1138225">
              <a:off x="1440" y="3504"/>
              <a:ext cx="384" cy="336"/>
            </a:xfrm>
            <a:prstGeom prst="cube">
              <a:avLst>
                <a:gd name="adj" fmla="val 25000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04" name="AutoShape 12"/>
            <p:cNvSpPr>
              <a:spLocks noChangeArrowheads="1"/>
            </p:cNvSpPr>
            <p:nvPr/>
          </p:nvSpPr>
          <p:spPr bwMode="auto">
            <a:xfrm rot="-2257197">
              <a:off x="1056" y="3648"/>
              <a:ext cx="384" cy="336"/>
            </a:xfrm>
            <a:prstGeom prst="cube">
              <a:avLst>
                <a:gd name="adj" fmla="val 25000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05" name="AutoShape 13"/>
            <p:cNvSpPr>
              <a:spLocks noChangeArrowheads="1"/>
            </p:cNvSpPr>
            <p:nvPr/>
          </p:nvSpPr>
          <p:spPr bwMode="auto">
            <a:xfrm rot="1315607">
              <a:off x="912" y="3840"/>
              <a:ext cx="384" cy="336"/>
            </a:xfrm>
            <a:prstGeom prst="cube">
              <a:avLst>
                <a:gd name="adj" fmla="val 25000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06" name="AutoShape 14"/>
            <p:cNvSpPr>
              <a:spLocks noChangeArrowheads="1"/>
            </p:cNvSpPr>
            <p:nvPr/>
          </p:nvSpPr>
          <p:spPr bwMode="auto">
            <a:xfrm rot="-1138225">
              <a:off x="720" y="3696"/>
              <a:ext cx="384" cy="336"/>
            </a:xfrm>
            <a:prstGeom prst="cube">
              <a:avLst>
                <a:gd name="adj" fmla="val 25000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07" name="AutoShape 15"/>
            <p:cNvSpPr>
              <a:spLocks noChangeArrowheads="1"/>
            </p:cNvSpPr>
            <p:nvPr/>
          </p:nvSpPr>
          <p:spPr bwMode="auto">
            <a:xfrm rot="-2237872">
              <a:off x="816" y="3552"/>
              <a:ext cx="384" cy="336"/>
            </a:xfrm>
            <a:prstGeom prst="cube">
              <a:avLst>
                <a:gd name="adj" fmla="val 25000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08" name="AutoShape 16"/>
            <p:cNvSpPr>
              <a:spLocks noChangeArrowheads="1"/>
            </p:cNvSpPr>
            <p:nvPr/>
          </p:nvSpPr>
          <p:spPr bwMode="auto">
            <a:xfrm rot="-1138225">
              <a:off x="912" y="3456"/>
              <a:ext cx="384" cy="336"/>
            </a:xfrm>
            <a:prstGeom prst="cube">
              <a:avLst>
                <a:gd name="adj" fmla="val 25000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09" name="AutoShape 17"/>
            <p:cNvSpPr>
              <a:spLocks noChangeArrowheads="1"/>
            </p:cNvSpPr>
            <p:nvPr/>
          </p:nvSpPr>
          <p:spPr bwMode="auto">
            <a:xfrm>
              <a:off x="528" y="4058"/>
              <a:ext cx="1632" cy="144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BABF3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8221" name="Line 29"/>
          <p:cNvSpPr>
            <a:spLocks noChangeShapeType="1"/>
          </p:cNvSpPr>
          <p:nvPr/>
        </p:nvSpPr>
        <p:spPr bwMode="auto">
          <a:xfrm>
            <a:off x="914400" y="5029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22" name="Line 30"/>
          <p:cNvSpPr>
            <a:spLocks noChangeShapeType="1"/>
          </p:cNvSpPr>
          <p:nvPr/>
        </p:nvSpPr>
        <p:spPr bwMode="auto">
          <a:xfrm>
            <a:off x="1066800" y="49530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23" name="Line 31"/>
          <p:cNvSpPr>
            <a:spLocks noChangeShapeType="1"/>
          </p:cNvSpPr>
          <p:nvPr/>
        </p:nvSpPr>
        <p:spPr bwMode="auto">
          <a:xfrm>
            <a:off x="1219200" y="48768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24" name="Line 32"/>
          <p:cNvSpPr>
            <a:spLocks noChangeShapeType="1"/>
          </p:cNvSpPr>
          <p:nvPr/>
        </p:nvSpPr>
        <p:spPr bwMode="auto">
          <a:xfrm>
            <a:off x="1371600" y="48006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25" name="Line 33"/>
          <p:cNvSpPr>
            <a:spLocks noChangeShapeType="1"/>
          </p:cNvSpPr>
          <p:nvPr/>
        </p:nvSpPr>
        <p:spPr bwMode="auto">
          <a:xfrm>
            <a:off x="1524000" y="48006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26" name="Line 34"/>
          <p:cNvSpPr>
            <a:spLocks noChangeShapeType="1"/>
          </p:cNvSpPr>
          <p:nvPr/>
        </p:nvSpPr>
        <p:spPr bwMode="auto">
          <a:xfrm>
            <a:off x="1752600" y="47244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27" name="Line 35"/>
          <p:cNvSpPr>
            <a:spLocks noChangeShapeType="1"/>
          </p:cNvSpPr>
          <p:nvPr/>
        </p:nvSpPr>
        <p:spPr bwMode="auto">
          <a:xfrm>
            <a:off x="1905000" y="47244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28" name="Line 36"/>
          <p:cNvSpPr>
            <a:spLocks noChangeShapeType="1"/>
          </p:cNvSpPr>
          <p:nvPr/>
        </p:nvSpPr>
        <p:spPr bwMode="auto">
          <a:xfrm>
            <a:off x="2057400" y="4648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29" name="Line 37"/>
          <p:cNvSpPr>
            <a:spLocks noChangeShapeType="1"/>
          </p:cNvSpPr>
          <p:nvPr/>
        </p:nvSpPr>
        <p:spPr bwMode="auto">
          <a:xfrm>
            <a:off x="2209800" y="4648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30" name="Line 38"/>
          <p:cNvSpPr>
            <a:spLocks noChangeShapeType="1"/>
          </p:cNvSpPr>
          <p:nvPr/>
        </p:nvSpPr>
        <p:spPr bwMode="auto">
          <a:xfrm>
            <a:off x="2362200" y="47244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31" name="Line 39"/>
          <p:cNvSpPr>
            <a:spLocks noChangeShapeType="1"/>
          </p:cNvSpPr>
          <p:nvPr/>
        </p:nvSpPr>
        <p:spPr bwMode="auto">
          <a:xfrm>
            <a:off x="2514600" y="48006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32" name="Line 40"/>
          <p:cNvSpPr>
            <a:spLocks noChangeShapeType="1"/>
          </p:cNvSpPr>
          <p:nvPr/>
        </p:nvSpPr>
        <p:spPr bwMode="auto">
          <a:xfrm>
            <a:off x="2667000" y="47244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33" name="Line 41"/>
          <p:cNvSpPr>
            <a:spLocks noChangeShapeType="1"/>
          </p:cNvSpPr>
          <p:nvPr/>
        </p:nvSpPr>
        <p:spPr bwMode="auto">
          <a:xfrm>
            <a:off x="2819400" y="48006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34" name="Line 42"/>
          <p:cNvSpPr>
            <a:spLocks noChangeShapeType="1"/>
          </p:cNvSpPr>
          <p:nvPr/>
        </p:nvSpPr>
        <p:spPr bwMode="auto">
          <a:xfrm>
            <a:off x="2971800" y="5029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35" name="Line 43"/>
          <p:cNvSpPr>
            <a:spLocks noChangeShapeType="1"/>
          </p:cNvSpPr>
          <p:nvPr/>
        </p:nvSpPr>
        <p:spPr bwMode="auto">
          <a:xfrm>
            <a:off x="838200" y="53340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36" name="Line 44"/>
          <p:cNvSpPr>
            <a:spLocks noChangeShapeType="1"/>
          </p:cNvSpPr>
          <p:nvPr/>
        </p:nvSpPr>
        <p:spPr bwMode="auto">
          <a:xfrm>
            <a:off x="3124200" y="52578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38" name="AutoShape 46">
            <a:hlinkClick r:id="rId5" action="ppaction://hlinkfile" highlightClick="1"/>
          </p:cNvPr>
          <p:cNvSpPr>
            <a:spLocks noChangeArrowheads="1"/>
          </p:cNvSpPr>
          <p:nvPr/>
        </p:nvSpPr>
        <p:spPr bwMode="auto">
          <a:xfrm>
            <a:off x="3886200" y="3048000"/>
            <a:ext cx="1447800" cy="609600"/>
          </a:xfrm>
          <a:prstGeom prst="actionButtonMovie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39" name="Text Box 47"/>
          <p:cNvSpPr txBox="1">
            <a:spLocks noChangeArrowheads="1"/>
          </p:cNvSpPr>
          <p:nvPr/>
        </p:nvSpPr>
        <p:spPr bwMode="auto">
          <a:xfrm>
            <a:off x="5794375" y="4687888"/>
            <a:ext cx="3060700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 rtl="1"/>
            <a:r>
              <a:rPr lang="ar-SA" altLang="en-US" sz="2400" b="1">
                <a:solidFill>
                  <a:srgbClr val="FF0000"/>
                </a:solidFill>
              </a:rPr>
              <a:t>سبب الانصهار و التسامي هو</a:t>
            </a:r>
          </a:p>
          <a:p>
            <a:pPr algn="r" rtl="1"/>
            <a:r>
              <a:rPr lang="ar-SA" altLang="en-US" sz="2400" b="1">
                <a:solidFill>
                  <a:srgbClr val="FF0000"/>
                </a:solidFill>
              </a:rPr>
              <a:t>اكتساب جزيئات المادة طاقة </a:t>
            </a:r>
          </a:p>
          <a:p>
            <a:pPr algn="r" rtl="1"/>
            <a:r>
              <a:rPr lang="ar-SA" altLang="en-US" sz="2400" b="1">
                <a:solidFill>
                  <a:srgbClr val="FF0000"/>
                </a:solidFill>
              </a:rPr>
              <a:t>فتنشط حركتها فتصبح سائلة</a:t>
            </a:r>
          </a:p>
          <a:p>
            <a:pPr algn="r" rtl="1"/>
            <a:r>
              <a:rPr lang="ar-SA" altLang="en-US" sz="2400" b="1">
                <a:solidFill>
                  <a:srgbClr val="FF0000"/>
                </a:solidFill>
              </a:rPr>
              <a:t>أو غازية .</a:t>
            </a:r>
            <a:endParaRPr lang="en-US" altLang="en-US" sz="24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44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8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8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entr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82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8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8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0" dur="200" fill="hold"/>
                                        <p:tgtEl>
                                          <p:spTgt spid="82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41" dur="200" fill="hold"/>
                                        <p:tgtEl>
                                          <p:spTgt spid="82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2" dur="200" fill="hold"/>
                                        <p:tgtEl>
                                          <p:spTgt spid="82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200" fill="hold"/>
                                        <p:tgtEl>
                                          <p:spTgt spid="82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4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5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2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6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2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7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82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8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82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9" presetID="42" presetClass="entr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82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8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8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5" dur="200" fill="hold"/>
                                        <p:tgtEl>
                                          <p:spTgt spid="82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56" dur="200" fill="hold"/>
                                        <p:tgtEl>
                                          <p:spTgt spid="82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7" dur="200" fill="hold"/>
                                        <p:tgtEl>
                                          <p:spTgt spid="82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8" dur="200" fill="hold"/>
                                        <p:tgtEl>
                                          <p:spTgt spid="82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9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0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2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1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2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2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82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3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82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4" presetID="42" presetClass="entr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82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8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8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0" dur="200" fill="hold"/>
                                        <p:tgtEl>
                                          <p:spTgt spid="82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1" dur="200" fill="hold"/>
                                        <p:tgtEl>
                                          <p:spTgt spid="82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2" dur="200" fill="hold"/>
                                        <p:tgtEl>
                                          <p:spTgt spid="82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3" dur="200" fill="hold"/>
                                        <p:tgtEl>
                                          <p:spTgt spid="82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74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5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2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6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2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7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82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8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82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9" presetID="42" presetClass="entr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000"/>
                                        <p:tgtEl>
                                          <p:spTgt spid="82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2000" fill="hold"/>
                                        <p:tgtEl>
                                          <p:spTgt spid="8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000" fill="hold"/>
                                        <p:tgtEl>
                                          <p:spTgt spid="8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5" dur="200" fill="hold"/>
                                        <p:tgtEl>
                                          <p:spTgt spid="82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86" dur="200" fill="hold"/>
                                        <p:tgtEl>
                                          <p:spTgt spid="82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7" dur="200" fill="hold"/>
                                        <p:tgtEl>
                                          <p:spTgt spid="82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8" dur="200" fill="hold"/>
                                        <p:tgtEl>
                                          <p:spTgt spid="82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89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0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2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1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2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2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82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3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82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4" presetID="42" presetClass="entr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2000"/>
                                        <p:tgtEl>
                                          <p:spTgt spid="82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2000" fill="hold"/>
                                        <p:tgtEl>
                                          <p:spTgt spid="8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000" fill="hold"/>
                                        <p:tgtEl>
                                          <p:spTgt spid="8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0" dur="200" fill="hold"/>
                                        <p:tgtEl>
                                          <p:spTgt spid="82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01" dur="200" fill="hold"/>
                                        <p:tgtEl>
                                          <p:spTgt spid="82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02" dur="200" fill="hold"/>
                                        <p:tgtEl>
                                          <p:spTgt spid="82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3" dur="200" fill="hold"/>
                                        <p:tgtEl>
                                          <p:spTgt spid="82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4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5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2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6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2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7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82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8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82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9" presetID="42" presetClass="entr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2000"/>
                                        <p:tgtEl>
                                          <p:spTgt spid="82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2000" fill="hold"/>
                                        <p:tgtEl>
                                          <p:spTgt spid="8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2000" fill="hold"/>
                                        <p:tgtEl>
                                          <p:spTgt spid="8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5" dur="200" fill="hold"/>
                                        <p:tgtEl>
                                          <p:spTgt spid="82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16" dur="200" fill="hold"/>
                                        <p:tgtEl>
                                          <p:spTgt spid="82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17" dur="200" fill="hold"/>
                                        <p:tgtEl>
                                          <p:spTgt spid="82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8" dur="200" fill="hold"/>
                                        <p:tgtEl>
                                          <p:spTgt spid="82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19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0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2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1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2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2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82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3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82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4" presetID="42" presetClass="entr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2000"/>
                                        <p:tgtEl>
                                          <p:spTgt spid="82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2000" fill="hold"/>
                                        <p:tgtEl>
                                          <p:spTgt spid="8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2000" fill="hold"/>
                                        <p:tgtEl>
                                          <p:spTgt spid="8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0" dur="200" fill="hold"/>
                                        <p:tgtEl>
                                          <p:spTgt spid="82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31" dur="200" fill="hold"/>
                                        <p:tgtEl>
                                          <p:spTgt spid="82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2" dur="200" fill="hold"/>
                                        <p:tgtEl>
                                          <p:spTgt spid="82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3" dur="200" fill="hold"/>
                                        <p:tgtEl>
                                          <p:spTgt spid="82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34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5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2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6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2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7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82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38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82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9" presetID="42" presetClass="entr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2000"/>
                                        <p:tgtEl>
                                          <p:spTgt spid="82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2000" fill="hold"/>
                                        <p:tgtEl>
                                          <p:spTgt spid="8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2000" fill="hold"/>
                                        <p:tgtEl>
                                          <p:spTgt spid="8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5" dur="200" fill="hold"/>
                                        <p:tgtEl>
                                          <p:spTgt spid="82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46" dur="200" fill="hold"/>
                                        <p:tgtEl>
                                          <p:spTgt spid="82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7" dur="200" fill="hold"/>
                                        <p:tgtEl>
                                          <p:spTgt spid="82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8" dur="200" fill="hold"/>
                                        <p:tgtEl>
                                          <p:spTgt spid="82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49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0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2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1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2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2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82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3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82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4" presetID="42" presetClass="entr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2000"/>
                                        <p:tgtEl>
                                          <p:spTgt spid="82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7" dur="2000" fill="hold"/>
                                        <p:tgtEl>
                                          <p:spTgt spid="8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2000" fill="hold"/>
                                        <p:tgtEl>
                                          <p:spTgt spid="8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0" dur="200" fill="hold"/>
                                        <p:tgtEl>
                                          <p:spTgt spid="82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61" dur="200" fill="hold"/>
                                        <p:tgtEl>
                                          <p:spTgt spid="82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62" dur="200" fill="hold"/>
                                        <p:tgtEl>
                                          <p:spTgt spid="82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3" dur="200" fill="hold"/>
                                        <p:tgtEl>
                                          <p:spTgt spid="82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64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5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2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6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2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7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82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8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82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9" presetID="42" presetClass="entr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2000"/>
                                        <p:tgtEl>
                                          <p:spTgt spid="82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2" dur="2000" fill="hold"/>
                                        <p:tgtEl>
                                          <p:spTgt spid="82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2000" fill="hold"/>
                                        <p:tgtEl>
                                          <p:spTgt spid="8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4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5" dur="200" fill="hold"/>
                                        <p:tgtEl>
                                          <p:spTgt spid="82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76" dur="200" fill="hold"/>
                                        <p:tgtEl>
                                          <p:spTgt spid="82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77" dur="200" fill="hold"/>
                                        <p:tgtEl>
                                          <p:spTgt spid="82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8" dur="200" fill="hold"/>
                                        <p:tgtEl>
                                          <p:spTgt spid="82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79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0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2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81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2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2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82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3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82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4" presetID="42" presetClass="entr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" dur="2000"/>
                                        <p:tgtEl>
                                          <p:spTgt spid="82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7" dur="2000" fill="hold"/>
                                        <p:tgtEl>
                                          <p:spTgt spid="82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2000" fill="hold"/>
                                        <p:tgtEl>
                                          <p:spTgt spid="8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9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0" dur="200" fill="hold"/>
                                        <p:tgtEl>
                                          <p:spTgt spid="82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91" dur="200" fill="hold"/>
                                        <p:tgtEl>
                                          <p:spTgt spid="82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92" dur="200" fill="hold"/>
                                        <p:tgtEl>
                                          <p:spTgt spid="82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3" dur="200" fill="hold"/>
                                        <p:tgtEl>
                                          <p:spTgt spid="823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94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5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2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6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2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7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82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8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82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9" presetID="42" presetClass="entr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" dur="2000"/>
                                        <p:tgtEl>
                                          <p:spTgt spid="82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2" dur="2000" fill="hold"/>
                                        <p:tgtEl>
                                          <p:spTgt spid="8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2000" fill="hold"/>
                                        <p:tgtEl>
                                          <p:spTgt spid="8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4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5" dur="200" fill="hold"/>
                                        <p:tgtEl>
                                          <p:spTgt spid="82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06" dur="200" fill="hold"/>
                                        <p:tgtEl>
                                          <p:spTgt spid="82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07" dur="200" fill="hold"/>
                                        <p:tgtEl>
                                          <p:spTgt spid="82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8" dur="200" fill="hold"/>
                                        <p:tgtEl>
                                          <p:spTgt spid="82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09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0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2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11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2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2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82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13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82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4" presetID="42" presetClass="entr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2000"/>
                                        <p:tgtEl>
                                          <p:spTgt spid="82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7" dur="2000" fill="hold"/>
                                        <p:tgtEl>
                                          <p:spTgt spid="82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2000" fill="hold"/>
                                        <p:tgtEl>
                                          <p:spTgt spid="82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9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0" dur="200" fill="hold"/>
                                        <p:tgtEl>
                                          <p:spTgt spid="82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21" dur="200" fill="hold"/>
                                        <p:tgtEl>
                                          <p:spTgt spid="82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22" dur="200" fill="hold"/>
                                        <p:tgtEl>
                                          <p:spTgt spid="82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3" dur="200" fill="hold"/>
                                        <p:tgtEl>
                                          <p:spTgt spid="82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24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5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2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6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2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7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82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8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82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9" presetID="42" presetClass="entr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" dur="2000"/>
                                        <p:tgtEl>
                                          <p:spTgt spid="82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2" dur="2000" fill="hold"/>
                                        <p:tgtEl>
                                          <p:spTgt spid="8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2000" fill="hold"/>
                                        <p:tgtEl>
                                          <p:spTgt spid="8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4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35" dur="200" fill="hold"/>
                                        <p:tgtEl>
                                          <p:spTgt spid="82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36" dur="200" fill="hold"/>
                                        <p:tgtEl>
                                          <p:spTgt spid="82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37" dur="200" fill="hold"/>
                                        <p:tgtEl>
                                          <p:spTgt spid="82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8" dur="200" fill="hold"/>
                                        <p:tgtEl>
                                          <p:spTgt spid="823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9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0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2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1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2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2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82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3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82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4" presetID="42" presetClass="entr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6" dur="2000"/>
                                        <p:tgtEl>
                                          <p:spTgt spid="82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7" dur="2000" fill="hold"/>
                                        <p:tgtEl>
                                          <p:spTgt spid="8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2000" fill="hold"/>
                                        <p:tgtEl>
                                          <p:spTgt spid="8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9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50" dur="200" fill="hold"/>
                                        <p:tgtEl>
                                          <p:spTgt spid="82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51" dur="200" fill="hold"/>
                                        <p:tgtEl>
                                          <p:spTgt spid="82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52" dur="200" fill="hold"/>
                                        <p:tgtEl>
                                          <p:spTgt spid="82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3" dur="200" fill="hold"/>
                                        <p:tgtEl>
                                          <p:spTgt spid="82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54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5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2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6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2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7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82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58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82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9" presetID="42" presetClass="entr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1" dur="2000"/>
                                        <p:tgtEl>
                                          <p:spTgt spid="82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2" dur="2000" fill="hold"/>
                                        <p:tgtEl>
                                          <p:spTgt spid="8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2000" fill="hold"/>
                                        <p:tgtEl>
                                          <p:spTgt spid="8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4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5" dur="200" fill="hold"/>
                                        <p:tgtEl>
                                          <p:spTgt spid="82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66" dur="200" fill="hold"/>
                                        <p:tgtEl>
                                          <p:spTgt spid="82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67" dur="200" fill="hold"/>
                                        <p:tgtEl>
                                          <p:spTgt spid="82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8" dur="200" fill="hold"/>
                                        <p:tgtEl>
                                          <p:spTgt spid="82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69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0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2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71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2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2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82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3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82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4" fill="hold" nodeType="clickPar">
                      <p:stCondLst>
                        <p:cond delay="indefinite"/>
                      </p:stCondLst>
                      <p:childTnLst>
                        <p:par>
                          <p:cTn id="2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8" dur="80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9" dur="80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0" dur="80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1" fill="hold" nodeType="afterGroup">
                            <p:stCondLst>
                              <p:cond delay="1440"/>
                            </p:stCondLst>
                            <p:childTnLst>
                              <p:par>
                                <p:cTn id="28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4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5" fill="hold" nodeType="afterGroup">
                            <p:stCondLst>
                              <p:cond delay="1940"/>
                            </p:stCondLst>
                            <p:childTnLst>
                              <p:par>
                                <p:cTn id="28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8" dur="1000"/>
                                        <p:tgtEl>
                                          <p:spTgt spid="82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9" dur="1000" fill="hold"/>
                                        <p:tgtEl>
                                          <p:spTgt spid="8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0" dur="1000" fill="hold"/>
                                        <p:tgtEl>
                                          <p:spTgt spid="8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1" fill="hold" nodeType="afterGroup">
                            <p:stCondLst>
                              <p:cond delay="2940"/>
                            </p:stCondLst>
                            <p:childTnLst>
                              <p:par>
                                <p:cTn id="292" presetID="26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3" dur="500" tmFilter="0, 0; .2, .5; .8, .5; 1, 0"/>
                                        <p:tgtEl>
                                          <p:spTgt spid="823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4" dur="250" autoRev="1" fill="hold"/>
                                        <p:tgtEl>
                                          <p:spTgt spid="823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/>
      <p:bldP spid="8198" grpId="0" animBg="1"/>
      <p:bldP spid="8199" grpId="0"/>
      <p:bldP spid="8239" grpId="0"/>
      <p:bldP spid="8239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WordArt 4"/>
          <p:cNvSpPr>
            <a:spLocks noChangeArrowheads="1" noChangeShapeType="1" noTextEdit="1"/>
          </p:cNvSpPr>
          <p:nvPr/>
        </p:nvSpPr>
        <p:spPr bwMode="auto">
          <a:xfrm>
            <a:off x="6553200" y="304800"/>
            <a:ext cx="2286000" cy="9763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1"/>
            <a:r>
              <a:rPr lang="ar-JO" sz="3600" b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 panose="020B0806030902050204" pitchFamily="34" charset="0"/>
              </a:rPr>
              <a:t>الغليان :</a:t>
            </a:r>
            <a:endParaRPr lang="en-US" sz="3600" b="1" kern="1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 panose="020B0806030902050204" pitchFamily="34" charset="0"/>
            </a:endParaRPr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3581400" y="1371600"/>
            <a:ext cx="5273675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 rtl="1"/>
            <a:r>
              <a:rPr lang="ar-SA" altLang="en-US" sz="3200" b="1">
                <a:solidFill>
                  <a:srgbClr val="FF0000"/>
                </a:solidFill>
              </a:rPr>
              <a:t>هو تغير حالة المادة السائلة الى غازية </a:t>
            </a:r>
          </a:p>
          <a:p>
            <a:pPr algn="r" rtl="1"/>
            <a:r>
              <a:rPr lang="ar-SA" altLang="en-US" sz="3200" b="1">
                <a:solidFill>
                  <a:srgbClr val="FF0000"/>
                </a:solidFill>
              </a:rPr>
              <a:t>عند وصولها لدرجة الغليان  .</a:t>
            </a:r>
            <a:endParaRPr lang="en-US" altLang="en-US" sz="3200" b="1">
              <a:solidFill>
                <a:srgbClr val="FF0000"/>
              </a:solidFill>
            </a:endParaRPr>
          </a:p>
        </p:txBody>
      </p:sp>
      <p:pic>
        <p:nvPicPr>
          <p:cNvPr id="16390" name="Picture 6" descr="Flaskwe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8100"/>
            <a:ext cx="3200400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391" name="WordArt 7"/>
          <p:cNvSpPr>
            <a:spLocks noChangeArrowheads="1" noChangeShapeType="1" noTextEdit="1"/>
          </p:cNvSpPr>
          <p:nvPr/>
        </p:nvSpPr>
        <p:spPr bwMode="auto">
          <a:xfrm>
            <a:off x="6477000" y="2514600"/>
            <a:ext cx="2286000" cy="9763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1"/>
            <a:r>
              <a:rPr lang="ar-JO" sz="3600" b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 panose="020B0806030902050204" pitchFamily="34" charset="0"/>
              </a:rPr>
              <a:t>التبخر :</a:t>
            </a:r>
            <a:endParaRPr lang="en-US" sz="3600" b="1" kern="1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 panose="020B0806030902050204" pitchFamily="34" charset="0"/>
            </a:endParaRPr>
          </a:p>
        </p:txBody>
      </p:sp>
      <p:sp>
        <p:nvSpPr>
          <p:cNvPr id="16392" name="Text Box 8"/>
          <p:cNvSpPr txBox="1">
            <a:spLocks noChangeArrowheads="1"/>
          </p:cNvSpPr>
          <p:nvPr/>
        </p:nvSpPr>
        <p:spPr bwMode="auto">
          <a:xfrm>
            <a:off x="3429000" y="3810000"/>
            <a:ext cx="5273675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 rtl="1"/>
            <a:r>
              <a:rPr lang="ar-SA" altLang="en-US" sz="3200" b="1"/>
              <a:t>هو تغير حالة المادة السائلة الى غازية </a:t>
            </a:r>
          </a:p>
          <a:p>
            <a:pPr algn="r" rtl="1"/>
            <a:r>
              <a:rPr lang="ar-SA" altLang="en-US" sz="3200" b="1"/>
              <a:t>دون وصولها لدرجة الغليان  .</a:t>
            </a:r>
            <a:endParaRPr lang="en-US" altLang="en-US" sz="3200" b="1"/>
          </a:p>
        </p:txBody>
      </p:sp>
      <p:grpSp>
        <p:nvGrpSpPr>
          <p:cNvPr id="16398" name="Group 14"/>
          <p:cNvGrpSpPr>
            <a:grpSpLocks/>
          </p:cNvGrpSpPr>
          <p:nvPr/>
        </p:nvGrpSpPr>
        <p:grpSpPr bwMode="auto">
          <a:xfrm>
            <a:off x="152400" y="5791200"/>
            <a:ext cx="3581400" cy="533400"/>
            <a:chOff x="96" y="3360"/>
            <a:chExt cx="2256" cy="336"/>
          </a:xfrm>
        </p:grpSpPr>
        <p:sp>
          <p:nvSpPr>
            <p:cNvPr id="16396" name="Freeform 12"/>
            <p:cNvSpPr>
              <a:spLocks/>
            </p:cNvSpPr>
            <p:nvPr/>
          </p:nvSpPr>
          <p:spPr bwMode="auto">
            <a:xfrm>
              <a:off x="96" y="3360"/>
              <a:ext cx="2256" cy="336"/>
            </a:xfrm>
            <a:custGeom>
              <a:avLst/>
              <a:gdLst>
                <a:gd name="T0" fmla="*/ 0 w 2256"/>
                <a:gd name="T1" fmla="*/ 48 h 336"/>
                <a:gd name="T2" fmla="*/ 240 w 2256"/>
                <a:gd name="T3" fmla="*/ 336 h 336"/>
                <a:gd name="T4" fmla="*/ 1968 w 2256"/>
                <a:gd name="T5" fmla="*/ 336 h 336"/>
                <a:gd name="T6" fmla="*/ 2256 w 2256"/>
                <a:gd name="T7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56" h="336">
                  <a:moveTo>
                    <a:pt x="0" y="48"/>
                  </a:moveTo>
                  <a:lnTo>
                    <a:pt x="240" y="336"/>
                  </a:lnTo>
                  <a:lnTo>
                    <a:pt x="1968" y="336"/>
                  </a:lnTo>
                  <a:lnTo>
                    <a:pt x="2256" y="0"/>
                  </a:lnTo>
                </a:path>
              </a:pathLst>
            </a:custGeom>
            <a:noFill/>
            <a:ln w="5715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397" name="AutoShape 13"/>
            <p:cNvSpPr>
              <a:spLocks noChangeArrowheads="1"/>
            </p:cNvSpPr>
            <p:nvPr/>
          </p:nvSpPr>
          <p:spPr bwMode="auto">
            <a:xfrm>
              <a:off x="205" y="3491"/>
              <a:ext cx="1995" cy="179"/>
            </a:xfrm>
            <a:custGeom>
              <a:avLst/>
              <a:gdLst>
                <a:gd name="G0" fmla="+- 1690 0 0"/>
                <a:gd name="G1" fmla="+- 21600 0 1690"/>
                <a:gd name="G2" fmla="*/ 1690 1 2"/>
                <a:gd name="G3" fmla="+- 21600 0 G2"/>
                <a:gd name="G4" fmla="+/ 1690 21600 2"/>
                <a:gd name="G5" fmla="+/ G1 0 2"/>
                <a:gd name="G6" fmla="*/ 21600 21600 1690"/>
                <a:gd name="G7" fmla="*/ G6 1 2"/>
                <a:gd name="G8" fmla="+- 21600 0 G7"/>
                <a:gd name="G9" fmla="*/ 21600 1 2"/>
                <a:gd name="G10" fmla="+- 1690 0 G9"/>
                <a:gd name="G11" fmla="?: G10 G8 0"/>
                <a:gd name="G12" fmla="?: G10 G7 21600"/>
                <a:gd name="T0" fmla="*/ 20755 w 21600"/>
                <a:gd name="T1" fmla="*/ 10800 h 21600"/>
                <a:gd name="T2" fmla="*/ 10800 w 21600"/>
                <a:gd name="T3" fmla="*/ 21600 h 21600"/>
                <a:gd name="T4" fmla="*/ 845 w 21600"/>
                <a:gd name="T5" fmla="*/ 10800 h 21600"/>
                <a:gd name="T6" fmla="*/ 10800 w 21600"/>
                <a:gd name="T7" fmla="*/ 0 h 21600"/>
                <a:gd name="T8" fmla="*/ 2645 w 21600"/>
                <a:gd name="T9" fmla="*/ 2645 h 21600"/>
                <a:gd name="T10" fmla="*/ 18955 w 21600"/>
                <a:gd name="T11" fmla="*/ 1895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690" y="21600"/>
                  </a:lnTo>
                  <a:lnTo>
                    <a:pt x="1991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BABF3"/>
            </a:solidFill>
            <a:ln w="38100">
              <a:solidFill>
                <a:srgbClr val="0BABF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6399" name="Line 15"/>
          <p:cNvSpPr>
            <a:spLocks noChangeShapeType="1"/>
          </p:cNvSpPr>
          <p:nvPr/>
        </p:nvSpPr>
        <p:spPr bwMode="auto">
          <a:xfrm flipV="1">
            <a:off x="685800" y="4267200"/>
            <a:ext cx="0" cy="11430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400" name="Line 16"/>
          <p:cNvSpPr>
            <a:spLocks noChangeShapeType="1"/>
          </p:cNvSpPr>
          <p:nvPr/>
        </p:nvSpPr>
        <p:spPr bwMode="auto">
          <a:xfrm flipV="1">
            <a:off x="838200" y="4419600"/>
            <a:ext cx="0" cy="11430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401" name="Line 17"/>
          <p:cNvSpPr>
            <a:spLocks noChangeShapeType="1"/>
          </p:cNvSpPr>
          <p:nvPr/>
        </p:nvSpPr>
        <p:spPr bwMode="auto">
          <a:xfrm flipV="1">
            <a:off x="990600" y="4419600"/>
            <a:ext cx="0" cy="11430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402" name="Line 18"/>
          <p:cNvSpPr>
            <a:spLocks noChangeShapeType="1"/>
          </p:cNvSpPr>
          <p:nvPr/>
        </p:nvSpPr>
        <p:spPr bwMode="auto">
          <a:xfrm flipV="1">
            <a:off x="1219200" y="4419600"/>
            <a:ext cx="0" cy="11430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403" name="Line 19"/>
          <p:cNvSpPr>
            <a:spLocks noChangeShapeType="1"/>
          </p:cNvSpPr>
          <p:nvPr/>
        </p:nvSpPr>
        <p:spPr bwMode="auto">
          <a:xfrm flipV="1">
            <a:off x="1447800" y="4419600"/>
            <a:ext cx="0" cy="11430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404" name="Line 20"/>
          <p:cNvSpPr>
            <a:spLocks noChangeShapeType="1"/>
          </p:cNvSpPr>
          <p:nvPr/>
        </p:nvSpPr>
        <p:spPr bwMode="auto">
          <a:xfrm flipV="1">
            <a:off x="1676400" y="4495800"/>
            <a:ext cx="0" cy="11430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405" name="Line 21"/>
          <p:cNvSpPr>
            <a:spLocks noChangeShapeType="1"/>
          </p:cNvSpPr>
          <p:nvPr/>
        </p:nvSpPr>
        <p:spPr bwMode="auto">
          <a:xfrm flipV="1">
            <a:off x="1828800" y="4419600"/>
            <a:ext cx="0" cy="11430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406" name="Line 22"/>
          <p:cNvSpPr>
            <a:spLocks noChangeShapeType="1"/>
          </p:cNvSpPr>
          <p:nvPr/>
        </p:nvSpPr>
        <p:spPr bwMode="auto">
          <a:xfrm flipV="1">
            <a:off x="2057400" y="4495800"/>
            <a:ext cx="0" cy="11430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407" name="Line 23"/>
          <p:cNvSpPr>
            <a:spLocks noChangeShapeType="1"/>
          </p:cNvSpPr>
          <p:nvPr/>
        </p:nvSpPr>
        <p:spPr bwMode="auto">
          <a:xfrm flipV="1">
            <a:off x="2286000" y="4495800"/>
            <a:ext cx="0" cy="11430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408" name="Line 24"/>
          <p:cNvSpPr>
            <a:spLocks noChangeShapeType="1"/>
          </p:cNvSpPr>
          <p:nvPr/>
        </p:nvSpPr>
        <p:spPr bwMode="auto">
          <a:xfrm flipV="1">
            <a:off x="2514600" y="4495800"/>
            <a:ext cx="0" cy="11430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409" name="Line 25"/>
          <p:cNvSpPr>
            <a:spLocks noChangeShapeType="1"/>
          </p:cNvSpPr>
          <p:nvPr/>
        </p:nvSpPr>
        <p:spPr bwMode="auto">
          <a:xfrm flipV="1">
            <a:off x="2743200" y="4419600"/>
            <a:ext cx="0" cy="11430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410" name="Line 26"/>
          <p:cNvSpPr>
            <a:spLocks noChangeShapeType="1"/>
          </p:cNvSpPr>
          <p:nvPr/>
        </p:nvSpPr>
        <p:spPr bwMode="auto">
          <a:xfrm flipV="1">
            <a:off x="2971800" y="4572000"/>
            <a:ext cx="0" cy="11430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411" name="Line 27"/>
          <p:cNvSpPr>
            <a:spLocks noChangeShapeType="1"/>
          </p:cNvSpPr>
          <p:nvPr/>
        </p:nvSpPr>
        <p:spPr bwMode="auto">
          <a:xfrm flipV="1">
            <a:off x="457200" y="4419600"/>
            <a:ext cx="0" cy="11430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412" name="Line 28"/>
          <p:cNvSpPr>
            <a:spLocks noChangeShapeType="1"/>
          </p:cNvSpPr>
          <p:nvPr/>
        </p:nvSpPr>
        <p:spPr bwMode="auto">
          <a:xfrm flipV="1">
            <a:off x="3200400" y="4419600"/>
            <a:ext cx="0" cy="11430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413" name="Line 29"/>
          <p:cNvSpPr>
            <a:spLocks noChangeShapeType="1"/>
          </p:cNvSpPr>
          <p:nvPr/>
        </p:nvSpPr>
        <p:spPr bwMode="auto">
          <a:xfrm flipV="1">
            <a:off x="3429000" y="4572000"/>
            <a:ext cx="0" cy="1143000"/>
          </a:xfrm>
          <a:prstGeom prst="line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414" name="Text Box 30"/>
          <p:cNvSpPr txBox="1">
            <a:spLocks noChangeArrowheads="1"/>
          </p:cNvSpPr>
          <p:nvPr/>
        </p:nvSpPr>
        <p:spPr bwMode="auto">
          <a:xfrm>
            <a:off x="4038600" y="5105400"/>
            <a:ext cx="4929188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 rtl="1"/>
            <a:r>
              <a:rPr lang="ar-SA" altLang="en-US" sz="2800" b="1">
                <a:solidFill>
                  <a:srgbClr val="FF0000"/>
                </a:solidFill>
              </a:rPr>
              <a:t>سبب الغليان و التبخر هو اكتساب جزيئات</a:t>
            </a:r>
          </a:p>
          <a:p>
            <a:pPr algn="r" rtl="1"/>
            <a:r>
              <a:rPr lang="ar-SA" altLang="en-US" sz="2800" b="1">
                <a:solidFill>
                  <a:srgbClr val="FF0000"/>
                </a:solidFill>
              </a:rPr>
              <a:t>المادة طاقة فتتحرك تاركة السائل .</a:t>
            </a:r>
            <a:endParaRPr lang="en-US" altLang="en-US" sz="2800" b="1">
              <a:solidFill>
                <a:srgbClr val="FF0000"/>
              </a:solidFill>
            </a:endParaRPr>
          </a:p>
        </p:txBody>
      </p:sp>
      <p:sp>
        <p:nvSpPr>
          <p:cNvPr id="16415" name="AutoShape 31">
            <a:hlinkClick r:id="rId4" highlightClick="1"/>
          </p:cNvPr>
          <p:cNvSpPr>
            <a:spLocks noChangeArrowheads="1"/>
          </p:cNvSpPr>
          <p:nvPr/>
        </p:nvSpPr>
        <p:spPr bwMode="auto">
          <a:xfrm>
            <a:off x="3886200" y="6019800"/>
            <a:ext cx="1981200" cy="609600"/>
          </a:xfrm>
          <a:prstGeom prst="actionButtonMovie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ar-SA" altLang="en-US" sz="2400" b="1">
                <a:solidFill>
                  <a:srgbClr val="FF0000"/>
                </a:solidFill>
              </a:rPr>
              <a:t>تحولات المادة</a:t>
            </a:r>
            <a:endParaRPr lang="en-US" altLang="en-US" sz="24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6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entr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63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3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63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0" dur="100" fill="hold"/>
                                        <p:tgtEl>
                                          <p:spTgt spid="1639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41" dur="100" fill="hold"/>
                                        <p:tgtEl>
                                          <p:spTgt spid="1639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2" dur="100" fill="hold"/>
                                        <p:tgtEl>
                                          <p:spTgt spid="1639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100" fill="hold"/>
                                        <p:tgtEl>
                                          <p:spTgt spid="1639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9" presetID="42" presetClass="entr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64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5" dur="1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56" dur="1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7" dur="1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8" dur="1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4" presetID="42" presetClass="entr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64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64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64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0" dur="100" fill="hold"/>
                                        <p:tgtEl>
                                          <p:spTgt spid="1640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1" dur="100" fill="hold"/>
                                        <p:tgtEl>
                                          <p:spTgt spid="1640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2" dur="100" fill="hold"/>
                                        <p:tgtEl>
                                          <p:spTgt spid="1640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3" dur="100" fill="hold"/>
                                        <p:tgtEl>
                                          <p:spTgt spid="1640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7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40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40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40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40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9" presetID="42" presetClass="entr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64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64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64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5" dur="100" fill="hold"/>
                                        <p:tgtEl>
                                          <p:spTgt spid="1640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86" dur="100" fill="hold"/>
                                        <p:tgtEl>
                                          <p:spTgt spid="1640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7" dur="100" fill="hold"/>
                                        <p:tgtEl>
                                          <p:spTgt spid="1640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8" dur="100" fill="hold"/>
                                        <p:tgtEl>
                                          <p:spTgt spid="1640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8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40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40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40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40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4" presetID="42" presetClass="entr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164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64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64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0" dur="100" fill="hold"/>
                                        <p:tgtEl>
                                          <p:spTgt spid="1640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01" dur="100" fill="hold"/>
                                        <p:tgtEl>
                                          <p:spTgt spid="1640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02" dur="100" fill="hold"/>
                                        <p:tgtEl>
                                          <p:spTgt spid="1640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3" dur="100" fill="hold"/>
                                        <p:tgtEl>
                                          <p:spTgt spid="1640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9" presetID="42" presetClass="entr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164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164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164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5" dur="100" fill="hold"/>
                                        <p:tgtEl>
                                          <p:spTgt spid="1640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16" dur="100" fill="hold"/>
                                        <p:tgtEl>
                                          <p:spTgt spid="1640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17" dur="100" fill="hold"/>
                                        <p:tgtEl>
                                          <p:spTgt spid="1640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8" dur="100" fill="hold"/>
                                        <p:tgtEl>
                                          <p:spTgt spid="1640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1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4" presetID="42" presetClass="entr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164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164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164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0" dur="100" fill="hold"/>
                                        <p:tgtEl>
                                          <p:spTgt spid="1640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31" dur="100" fill="hold"/>
                                        <p:tgtEl>
                                          <p:spTgt spid="1640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2" dur="100" fill="hold"/>
                                        <p:tgtEl>
                                          <p:spTgt spid="1640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3" dur="100" fill="hold"/>
                                        <p:tgtEl>
                                          <p:spTgt spid="1640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3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40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40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40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3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40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9" presetID="42" presetClass="entr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1000"/>
                                        <p:tgtEl>
                                          <p:spTgt spid="164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164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164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5" dur="100" fill="hold"/>
                                        <p:tgtEl>
                                          <p:spTgt spid="1640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46" dur="100" fill="hold"/>
                                        <p:tgtEl>
                                          <p:spTgt spid="1640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7" dur="100" fill="hold"/>
                                        <p:tgtEl>
                                          <p:spTgt spid="1640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8" dur="100" fill="hold"/>
                                        <p:tgtEl>
                                          <p:spTgt spid="1640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4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40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40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40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40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4" presetID="42" presetClass="entr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1000"/>
                                        <p:tgtEl>
                                          <p:spTgt spid="164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164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164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0" dur="100" fill="hold"/>
                                        <p:tgtEl>
                                          <p:spTgt spid="1640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61" dur="100" fill="hold"/>
                                        <p:tgtEl>
                                          <p:spTgt spid="1640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62" dur="100" fill="hold"/>
                                        <p:tgtEl>
                                          <p:spTgt spid="1640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3" dur="100" fill="hold"/>
                                        <p:tgtEl>
                                          <p:spTgt spid="1640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6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40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40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40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40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9" presetID="42" presetClass="entr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1000"/>
                                        <p:tgtEl>
                                          <p:spTgt spid="164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164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164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4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5" dur="100" fill="hold"/>
                                        <p:tgtEl>
                                          <p:spTgt spid="1640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76" dur="100" fill="hold"/>
                                        <p:tgtEl>
                                          <p:spTgt spid="1640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77" dur="100" fill="hold"/>
                                        <p:tgtEl>
                                          <p:spTgt spid="1640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8" dur="100" fill="hold"/>
                                        <p:tgtEl>
                                          <p:spTgt spid="1640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7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40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8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40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40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40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4" presetID="42" presetClass="entr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" dur="1000"/>
                                        <p:tgtEl>
                                          <p:spTgt spid="164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7" dur="1000" fill="hold"/>
                                        <p:tgtEl>
                                          <p:spTgt spid="164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164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9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0" dur="100" fill="hold"/>
                                        <p:tgtEl>
                                          <p:spTgt spid="1640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91" dur="100" fill="hold"/>
                                        <p:tgtEl>
                                          <p:spTgt spid="1640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92" dur="100" fill="hold"/>
                                        <p:tgtEl>
                                          <p:spTgt spid="1640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3" dur="100" fill="hold"/>
                                        <p:tgtEl>
                                          <p:spTgt spid="1640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9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40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40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40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40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9" presetID="42" presetClass="entr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" dur="1000"/>
                                        <p:tgtEl>
                                          <p:spTgt spid="164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2" dur="1000" fill="hold"/>
                                        <p:tgtEl>
                                          <p:spTgt spid="16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16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4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5" dur="100" fill="hold"/>
                                        <p:tgtEl>
                                          <p:spTgt spid="164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06" dur="100" fill="hold"/>
                                        <p:tgtEl>
                                          <p:spTgt spid="164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07" dur="100" fill="hold"/>
                                        <p:tgtEl>
                                          <p:spTgt spid="164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8" dur="100" fill="hold"/>
                                        <p:tgtEl>
                                          <p:spTgt spid="164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0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4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1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4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4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1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4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4" presetID="42" presetClass="entr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1000"/>
                                        <p:tgtEl>
                                          <p:spTgt spid="164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7" dur="1000" fill="hold"/>
                                        <p:tgtEl>
                                          <p:spTgt spid="16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16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9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0" dur="100" fill="hold"/>
                                        <p:tgtEl>
                                          <p:spTgt spid="164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21" dur="100" fill="hold"/>
                                        <p:tgtEl>
                                          <p:spTgt spid="164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22" dur="100" fill="hold"/>
                                        <p:tgtEl>
                                          <p:spTgt spid="164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3" dur="100" fill="hold"/>
                                        <p:tgtEl>
                                          <p:spTgt spid="164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4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4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4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4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9" presetID="42" presetClass="entr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" dur="1000"/>
                                        <p:tgtEl>
                                          <p:spTgt spid="164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2" dur="1000" fill="hold"/>
                                        <p:tgtEl>
                                          <p:spTgt spid="16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1000" fill="hold"/>
                                        <p:tgtEl>
                                          <p:spTgt spid="16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4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35" dur="100" fill="hold"/>
                                        <p:tgtEl>
                                          <p:spTgt spid="164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36" dur="100" fill="hold"/>
                                        <p:tgtEl>
                                          <p:spTgt spid="164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37" dur="100" fill="hold"/>
                                        <p:tgtEl>
                                          <p:spTgt spid="164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8" dur="100" fill="hold"/>
                                        <p:tgtEl>
                                          <p:spTgt spid="164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4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4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4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4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4" presetID="42" presetClass="entr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6" dur="1000"/>
                                        <p:tgtEl>
                                          <p:spTgt spid="164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7" dur="1000" fill="hold"/>
                                        <p:tgtEl>
                                          <p:spTgt spid="16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1000" fill="hold"/>
                                        <p:tgtEl>
                                          <p:spTgt spid="16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9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50" dur="100" fill="hold"/>
                                        <p:tgtEl>
                                          <p:spTgt spid="164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51" dur="100" fill="hold"/>
                                        <p:tgtEl>
                                          <p:spTgt spid="164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52" dur="100" fill="hold"/>
                                        <p:tgtEl>
                                          <p:spTgt spid="164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3" dur="100" fill="hold"/>
                                        <p:tgtEl>
                                          <p:spTgt spid="164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5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4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4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4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5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4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9" fill="hold" nodeType="clickPar">
                      <p:stCondLst>
                        <p:cond delay="indefinite"/>
                      </p:stCondLst>
                      <p:childTnLst>
                        <p:par>
                          <p:cTn id="2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3" dur="80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4" dur="80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5" dur="80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6" fill="hold" nodeType="clickPar">
                      <p:stCondLst>
                        <p:cond delay="indefinite"/>
                      </p:stCondLst>
                      <p:childTnLst>
                        <p:par>
                          <p:cTn id="2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0" dur="1000"/>
                                        <p:tgtEl>
                                          <p:spTgt spid="164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1" dur="1000" fill="hold"/>
                                        <p:tgtEl>
                                          <p:spTgt spid="16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2" dur="1000" fill="hold"/>
                                        <p:tgtEl>
                                          <p:spTgt spid="16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3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4" dur="500" tmFilter="0, 0; .2, .5; .8, .5; 1, 0"/>
                                        <p:tgtEl>
                                          <p:spTgt spid="164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5" dur="250" autoRev="1" fill="hold"/>
                                        <p:tgtEl>
                                          <p:spTgt spid="164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7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9" dur="500"/>
                                        <p:tgtEl>
                                          <p:spTgt spid="16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9" grpId="0"/>
      <p:bldP spid="16392" grpId="0"/>
      <p:bldP spid="16414" grpId="0"/>
      <p:bldP spid="16414" grpId="1"/>
      <p:bldP spid="1641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5" name="Picture 5" descr="تكاثف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604" name="WordArt 4"/>
          <p:cNvSpPr>
            <a:spLocks noChangeArrowheads="1" noChangeShapeType="1" noTextEdit="1"/>
          </p:cNvSpPr>
          <p:nvPr/>
        </p:nvSpPr>
        <p:spPr bwMode="auto">
          <a:xfrm>
            <a:off x="6400800" y="533400"/>
            <a:ext cx="2286000" cy="9763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1"/>
            <a:r>
              <a:rPr lang="ar-JO" sz="3600" b="1" kern="10"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 panose="020B0806030902050204" pitchFamily="34" charset="0"/>
              </a:rPr>
              <a:t>التكاثف :</a:t>
            </a:r>
            <a:endParaRPr lang="en-US" sz="3600" b="1" kern="10">
              <a:ln w="19050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 panose="020B0806030902050204" pitchFamily="34" charset="0"/>
            </a:endParaRPr>
          </a:p>
        </p:txBody>
      </p:sp>
      <p:sp>
        <p:nvSpPr>
          <p:cNvPr id="25606" name="Text Box 6"/>
          <p:cNvSpPr txBox="1">
            <a:spLocks noChangeArrowheads="1"/>
          </p:cNvSpPr>
          <p:nvPr/>
        </p:nvSpPr>
        <p:spPr bwMode="auto">
          <a:xfrm>
            <a:off x="125413" y="1646238"/>
            <a:ext cx="8637587" cy="823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 rtl="1"/>
            <a:r>
              <a:rPr lang="ar-SA" altLang="en-US" sz="4800" b="1">
                <a:solidFill>
                  <a:srgbClr val="FF0000"/>
                </a:solidFill>
              </a:rPr>
              <a:t>هو تحول المادة الغازية الى الحالة السائلة .</a:t>
            </a:r>
            <a:endParaRPr lang="en-US" altLang="en-US" sz="4800" b="1">
              <a:solidFill>
                <a:srgbClr val="FF0000"/>
              </a:solidFill>
            </a:endParaRPr>
          </a:p>
        </p:txBody>
      </p:sp>
      <p:pic>
        <p:nvPicPr>
          <p:cNvPr id="25607" name="Picture 7" descr="تكاثف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379788"/>
            <a:ext cx="4343400" cy="3478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56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9" name="Picture 5" descr="تقطير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04800"/>
            <a:ext cx="7543800" cy="5087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630" name="Text Box 6"/>
          <p:cNvSpPr txBox="1">
            <a:spLocks noChangeArrowheads="1"/>
          </p:cNvSpPr>
          <p:nvPr/>
        </p:nvSpPr>
        <p:spPr bwMode="auto">
          <a:xfrm>
            <a:off x="3200400" y="5943600"/>
            <a:ext cx="19939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 rtl="1"/>
            <a:r>
              <a:rPr lang="ar-SA" altLang="en-US" sz="3200" b="1">
                <a:solidFill>
                  <a:srgbClr val="FF0000"/>
                </a:solidFill>
              </a:rPr>
              <a:t>تحولات المادة</a:t>
            </a:r>
            <a:endParaRPr lang="en-US" altLang="en-US" sz="32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WordArt 4"/>
          <p:cNvSpPr>
            <a:spLocks noChangeArrowheads="1" noChangeShapeType="1" noTextEdit="1"/>
          </p:cNvSpPr>
          <p:nvPr/>
        </p:nvSpPr>
        <p:spPr bwMode="auto">
          <a:xfrm>
            <a:off x="76200" y="1828800"/>
            <a:ext cx="8839200" cy="2819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1"/>
            <a:r>
              <a:rPr lang="ar-JO" sz="3600" b="1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 panose="020B0A04020102020204" pitchFamily="34" charset="0"/>
              </a:rPr>
              <a:t>التغيرات الفيزيائية و الكيميائية</a:t>
            </a:r>
            <a:endParaRPr lang="en-US" sz="3600" b="1" kern="1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WordArt 4"/>
          <p:cNvSpPr>
            <a:spLocks noChangeArrowheads="1" noChangeShapeType="1" noTextEdit="1"/>
          </p:cNvSpPr>
          <p:nvPr/>
        </p:nvSpPr>
        <p:spPr bwMode="auto">
          <a:xfrm>
            <a:off x="533400" y="52388"/>
            <a:ext cx="8153400" cy="10144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1"/>
            <a:r>
              <a:rPr lang="ar-JO" sz="3600" b="1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 panose="020B0A04020102020204" pitchFamily="34" charset="0"/>
              </a:rPr>
              <a:t>التغيرات الفيزيائية :</a:t>
            </a:r>
            <a:endParaRPr lang="en-US" sz="3600" b="1" kern="1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250825" y="1157288"/>
            <a:ext cx="8664575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 rtl="1"/>
            <a:r>
              <a:rPr lang="ar-SA" altLang="en-US" sz="2800" b="1">
                <a:solidFill>
                  <a:srgbClr val="FF0000"/>
                </a:solidFill>
              </a:rPr>
              <a:t>هو تغير يحدث للصفات الفيزيائية للمادة مثل تغير </a:t>
            </a:r>
            <a:r>
              <a:rPr lang="ar-SA" altLang="en-US" sz="2800" b="1" u="sng">
                <a:solidFill>
                  <a:srgbClr val="FF0000"/>
                </a:solidFill>
                <a:hlinkClick r:id="rId3" action="ppaction://hlinkfile"/>
              </a:rPr>
              <a:t>الحالة</a:t>
            </a:r>
            <a:r>
              <a:rPr lang="ar-SA" altLang="en-US" sz="2800" b="1">
                <a:solidFill>
                  <a:srgbClr val="FF0000"/>
                </a:solidFill>
              </a:rPr>
              <a:t> و </a:t>
            </a:r>
            <a:r>
              <a:rPr lang="ar-SA" altLang="en-US" sz="2800" b="1" u="sng">
                <a:solidFill>
                  <a:srgbClr val="FF0000"/>
                </a:solidFill>
                <a:hlinkClick r:id="rId4" action="ppaction://hlinkfile"/>
              </a:rPr>
              <a:t>الشكل</a:t>
            </a:r>
            <a:r>
              <a:rPr lang="ar-SA" altLang="en-US" sz="2800" b="1">
                <a:solidFill>
                  <a:srgbClr val="FF0000"/>
                </a:solidFill>
              </a:rPr>
              <a:t> و </a:t>
            </a:r>
            <a:r>
              <a:rPr lang="ar-SA" altLang="en-US" sz="2800" b="1" u="sng">
                <a:solidFill>
                  <a:srgbClr val="FF0000"/>
                </a:solidFill>
                <a:hlinkClick r:id="rId5" action="ppaction://hlinkfile"/>
              </a:rPr>
              <a:t>الحجم</a:t>
            </a:r>
            <a:r>
              <a:rPr lang="ar-SA" altLang="en-US" sz="2800" b="1" u="sng">
                <a:solidFill>
                  <a:srgbClr val="FF0000"/>
                </a:solidFill>
              </a:rPr>
              <a:t> </a:t>
            </a:r>
          </a:p>
          <a:p>
            <a:pPr algn="r" rtl="1"/>
            <a:r>
              <a:rPr lang="ar-SA" altLang="en-US" sz="2800" b="1">
                <a:solidFill>
                  <a:srgbClr val="FF0000"/>
                </a:solidFill>
              </a:rPr>
              <a:t>ولا</a:t>
            </a:r>
            <a:r>
              <a:rPr lang="ar-SA" altLang="en-US" sz="2800" b="1" u="sng">
                <a:solidFill>
                  <a:srgbClr val="FF0000"/>
                </a:solidFill>
              </a:rPr>
              <a:t> </a:t>
            </a:r>
            <a:r>
              <a:rPr lang="ar-SA" altLang="en-US" sz="2800" b="1">
                <a:solidFill>
                  <a:srgbClr val="FF0000"/>
                </a:solidFill>
              </a:rPr>
              <a:t>يطرأ تغير على التركيب الاصلي للمادة .</a:t>
            </a:r>
            <a:endParaRPr lang="en-US" altLang="en-US" sz="2800" b="1">
              <a:solidFill>
                <a:srgbClr val="FF0000"/>
              </a:solidFill>
            </a:endParaRPr>
          </a:p>
        </p:txBody>
      </p:sp>
      <p:grpSp>
        <p:nvGrpSpPr>
          <p:cNvPr id="17426" name="Group 18"/>
          <p:cNvGrpSpPr>
            <a:grpSpLocks/>
          </p:cNvGrpSpPr>
          <p:nvPr/>
        </p:nvGrpSpPr>
        <p:grpSpPr bwMode="auto">
          <a:xfrm>
            <a:off x="6324600" y="2438400"/>
            <a:ext cx="1524000" cy="914400"/>
            <a:chOff x="4368" y="1536"/>
            <a:chExt cx="960" cy="576"/>
          </a:xfrm>
        </p:grpSpPr>
        <p:sp>
          <p:nvSpPr>
            <p:cNvPr id="17414" name="AutoShape 6"/>
            <p:cNvSpPr>
              <a:spLocks noChangeArrowheads="1"/>
            </p:cNvSpPr>
            <p:nvPr/>
          </p:nvSpPr>
          <p:spPr bwMode="auto">
            <a:xfrm>
              <a:off x="4608" y="1632"/>
              <a:ext cx="384" cy="336"/>
            </a:xfrm>
            <a:prstGeom prst="cube">
              <a:avLst>
                <a:gd name="adj" fmla="val 25000"/>
              </a:avLst>
            </a:prstGeom>
            <a:gradFill rotWithShape="1">
              <a:gsLst>
                <a:gs pos="0">
                  <a:srgbClr val="A3E0FB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15" name="AutoShape 7"/>
            <p:cNvSpPr>
              <a:spLocks noChangeArrowheads="1"/>
            </p:cNvSpPr>
            <p:nvPr/>
          </p:nvSpPr>
          <p:spPr bwMode="auto">
            <a:xfrm rot="1015650">
              <a:off x="4704" y="1536"/>
              <a:ext cx="384" cy="336"/>
            </a:xfrm>
            <a:prstGeom prst="cube">
              <a:avLst>
                <a:gd name="adj" fmla="val 25000"/>
              </a:avLst>
            </a:prstGeom>
            <a:gradFill rotWithShape="1">
              <a:gsLst>
                <a:gs pos="0">
                  <a:srgbClr val="A3E0FB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16" name="AutoShape 8"/>
            <p:cNvSpPr>
              <a:spLocks noChangeArrowheads="1"/>
            </p:cNvSpPr>
            <p:nvPr/>
          </p:nvSpPr>
          <p:spPr bwMode="auto">
            <a:xfrm rot="-2134633">
              <a:off x="4416" y="1536"/>
              <a:ext cx="384" cy="336"/>
            </a:xfrm>
            <a:prstGeom prst="cube">
              <a:avLst>
                <a:gd name="adj" fmla="val 25000"/>
              </a:avLst>
            </a:prstGeom>
            <a:gradFill rotWithShape="1">
              <a:gsLst>
                <a:gs pos="0">
                  <a:srgbClr val="A3E0FB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17" name="AutoShape 9"/>
            <p:cNvSpPr>
              <a:spLocks noChangeArrowheads="1"/>
            </p:cNvSpPr>
            <p:nvPr/>
          </p:nvSpPr>
          <p:spPr bwMode="auto">
            <a:xfrm>
              <a:off x="4704" y="1728"/>
              <a:ext cx="384" cy="336"/>
            </a:xfrm>
            <a:prstGeom prst="cube">
              <a:avLst>
                <a:gd name="adj" fmla="val 25000"/>
              </a:avLst>
            </a:prstGeom>
            <a:gradFill rotWithShape="1">
              <a:gsLst>
                <a:gs pos="0">
                  <a:srgbClr val="A3E0FB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18" name="AutoShape 10"/>
            <p:cNvSpPr>
              <a:spLocks noChangeArrowheads="1"/>
            </p:cNvSpPr>
            <p:nvPr/>
          </p:nvSpPr>
          <p:spPr bwMode="auto">
            <a:xfrm rot="-1675956">
              <a:off x="4944" y="1728"/>
              <a:ext cx="384" cy="336"/>
            </a:xfrm>
            <a:prstGeom prst="cube">
              <a:avLst>
                <a:gd name="adj" fmla="val 25000"/>
              </a:avLst>
            </a:prstGeom>
            <a:gradFill rotWithShape="1">
              <a:gsLst>
                <a:gs pos="0">
                  <a:srgbClr val="A3E0FB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19" name="AutoShape 11"/>
            <p:cNvSpPr>
              <a:spLocks noChangeArrowheads="1"/>
            </p:cNvSpPr>
            <p:nvPr/>
          </p:nvSpPr>
          <p:spPr bwMode="auto">
            <a:xfrm>
              <a:off x="4368" y="1776"/>
              <a:ext cx="384" cy="336"/>
            </a:xfrm>
            <a:prstGeom prst="cube">
              <a:avLst>
                <a:gd name="adj" fmla="val 25000"/>
              </a:avLst>
            </a:prstGeom>
            <a:gradFill rotWithShape="1">
              <a:gsLst>
                <a:gs pos="0">
                  <a:srgbClr val="A3E0FB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7425" name="AutoShape 17"/>
          <p:cNvSpPr>
            <a:spLocks noChangeArrowheads="1"/>
          </p:cNvSpPr>
          <p:nvPr/>
        </p:nvSpPr>
        <p:spPr bwMode="auto">
          <a:xfrm>
            <a:off x="4191000" y="2667000"/>
            <a:ext cx="1447800" cy="609600"/>
          </a:xfrm>
          <a:prstGeom prst="leftRightArrow">
            <a:avLst>
              <a:gd name="adj1" fmla="val 50000"/>
              <a:gd name="adj2" fmla="val 47500"/>
            </a:avLst>
          </a:prstGeom>
          <a:solidFill>
            <a:schemeClr val="bg1"/>
          </a:solidFill>
          <a:ln w="38100" cmpd="dbl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ar-SA" altLang="en-US" sz="2000" b="1"/>
              <a:t>تغير الحالة</a:t>
            </a:r>
            <a:endParaRPr lang="en-US" altLang="en-US" sz="2000" b="1"/>
          </a:p>
        </p:txBody>
      </p:sp>
      <p:pic>
        <p:nvPicPr>
          <p:cNvPr id="17428" name="Picture 20" descr="اول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911350"/>
            <a:ext cx="2133600" cy="2051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432" name="Group 24"/>
          <p:cNvGrpSpPr>
            <a:grpSpLocks/>
          </p:cNvGrpSpPr>
          <p:nvPr/>
        </p:nvGrpSpPr>
        <p:grpSpPr bwMode="auto">
          <a:xfrm>
            <a:off x="6019800" y="3886200"/>
            <a:ext cx="2514600" cy="1219200"/>
            <a:chOff x="732" y="2640"/>
            <a:chExt cx="1860" cy="1008"/>
          </a:xfrm>
        </p:grpSpPr>
        <p:sp>
          <p:nvSpPr>
            <p:cNvPr id="17430" name="Oval 22"/>
            <p:cNvSpPr>
              <a:spLocks noChangeArrowheads="1"/>
            </p:cNvSpPr>
            <p:nvPr/>
          </p:nvSpPr>
          <p:spPr bwMode="auto">
            <a:xfrm>
              <a:off x="816" y="2640"/>
              <a:ext cx="1776" cy="100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31" name="Freeform 23"/>
            <p:cNvSpPr>
              <a:spLocks/>
            </p:cNvSpPr>
            <p:nvPr/>
          </p:nvSpPr>
          <p:spPr bwMode="auto">
            <a:xfrm>
              <a:off x="732" y="3070"/>
              <a:ext cx="100" cy="143"/>
            </a:xfrm>
            <a:custGeom>
              <a:avLst/>
              <a:gdLst>
                <a:gd name="T0" fmla="*/ 87 w 100"/>
                <a:gd name="T1" fmla="*/ 28 h 143"/>
                <a:gd name="T2" fmla="*/ 49 w 100"/>
                <a:gd name="T3" fmla="*/ 40 h 143"/>
                <a:gd name="T4" fmla="*/ 10 w 100"/>
                <a:gd name="T5" fmla="*/ 15 h 143"/>
                <a:gd name="T6" fmla="*/ 23 w 100"/>
                <a:gd name="T7" fmla="*/ 143 h 143"/>
                <a:gd name="T8" fmla="*/ 100 w 100"/>
                <a:gd name="T9" fmla="*/ 117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143">
                  <a:moveTo>
                    <a:pt x="87" y="28"/>
                  </a:moveTo>
                  <a:cubicBezTo>
                    <a:pt x="74" y="32"/>
                    <a:pt x="62" y="42"/>
                    <a:pt x="49" y="40"/>
                  </a:cubicBezTo>
                  <a:cubicBezTo>
                    <a:pt x="34" y="37"/>
                    <a:pt x="14" y="0"/>
                    <a:pt x="10" y="15"/>
                  </a:cubicBezTo>
                  <a:cubicBezTo>
                    <a:pt x="0" y="57"/>
                    <a:pt x="19" y="100"/>
                    <a:pt x="23" y="143"/>
                  </a:cubicBezTo>
                  <a:cubicBezTo>
                    <a:pt x="69" y="74"/>
                    <a:pt x="30" y="117"/>
                    <a:pt x="100" y="117"/>
                  </a:cubicBezTo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7433" name="AutoShape 25"/>
          <p:cNvSpPr>
            <a:spLocks noChangeArrowheads="1"/>
          </p:cNvSpPr>
          <p:nvPr/>
        </p:nvSpPr>
        <p:spPr bwMode="auto">
          <a:xfrm>
            <a:off x="4267200" y="4191000"/>
            <a:ext cx="1447800" cy="609600"/>
          </a:xfrm>
          <a:prstGeom prst="leftRightArrow">
            <a:avLst>
              <a:gd name="adj1" fmla="val 50000"/>
              <a:gd name="adj2" fmla="val 47500"/>
            </a:avLst>
          </a:prstGeom>
          <a:solidFill>
            <a:schemeClr val="bg1"/>
          </a:solidFill>
          <a:ln w="38100" cmpd="dbl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ar-SA" altLang="en-US" sz="2000" b="1"/>
              <a:t>تغير الشكل</a:t>
            </a:r>
            <a:endParaRPr lang="en-US" altLang="en-US" sz="2000" b="1"/>
          </a:p>
        </p:txBody>
      </p:sp>
      <p:sp>
        <p:nvSpPr>
          <p:cNvPr id="17436" name="Freeform 28"/>
          <p:cNvSpPr>
            <a:spLocks/>
          </p:cNvSpPr>
          <p:nvPr/>
        </p:nvSpPr>
        <p:spPr bwMode="auto">
          <a:xfrm rot="1560954">
            <a:off x="762000" y="3810000"/>
            <a:ext cx="2406650" cy="1671638"/>
          </a:xfrm>
          <a:custGeom>
            <a:avLst/>
            <a:gdLst>
              <a:gd name="T0" fmla="*/ 896 w 2200"/>
              <a:gd name="T1" fmla="*/ 1448 h 1600"/>
              <a:gd name="T2" fmla="*/ 560 w 2200"/>
              <a:gd name="T3" fmla="*/ 1592 h 1600"/>
              <a:gd name="T4" fmla="*/ 80 w 2200"/>
              <a:gd name="T5" fmla="*/ 1400 h 1600"/>
              <a:gd name="T6" fmla="*/ 80 w 2200"/>
              <a:gd name="T7" fmla="*/ 968 h 1600"/>
              <a:gd name="T8" fmla="*/ 368 w 2200"/>
              <a:gd name="T9" fmla="*/ 632 h 1600"/>
              <a:gd name="T10" fmla="*/ 848 w 2200"/>
              <a:gd name="T11" fmla="*/ 632 h 1600"/>
              <a:gd name="T12" fmla="*/ 1088 w 2200"/>
              <a:gd name="T13" fmla="*/ 392 h 1600"/>
              <a:gd name="T14" fmla="*/ 1280 w 2200"/>
              <a:gd name="T15" fmla="*/ 152 h 1600"/>
              <a:gd name="T16" fmla="*/ 1616 w 2200"/>
              <a:gd name="T17" fmla="*/ 152 h 1600"/>
              <a:gd name="T18" fmla="*/ 1952 w 2200"/>
              <a:gd name="T19" fmla="*/ 152 h 1600"/>
              <a:gd name="T20" fmla="*/ 2048 w 2200"/>
              <a:gd name="T21" fmla="*/ 8 h 1600"/>
              <a:gd name="T22" fmla="*/ 2192 w 2200"/>
              <a:gd name="T23" fmla="*/ 200 h 1600"/>
              <a:gd name="T24" fmla="*/ 2096 w 2200"/>
              <a:gd name="T25" fmla="*/ 200 h 1600"/>
              <a:gd name="T26" fmla="*/ 1952 w 2200"/>
              <a:gd name="T27" fmla="*/ 248 h 1600"/>
              <a:gd name="T28" fmla="*/ 1952 w 2200"/>
              <a:gd name="T29" fmla="*/ 632 h 1600"/>
              <a:gd name="T30" fmla="*/ 1856 w 2200"/>
              <a:gd name="T31" fmla="*/ 872 h 1600"/>
              <a:gd name="T32" fmla="*/ 1376 w 2200"/>
              <a:gd name="T33" fmla="*/ 1016 h 1600"/>
              <a:gd name="T34" fmla="*/ 1136 w 2200"/>
              <a:gd name="T35" fmla="*/ 1160 h 1600"/>
              <a:gd name="T36" fmla="*/ 896 w 2200"/>
              <a:gd name="T37" fmla="*/ 1448 h 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200" h="1600">
                <a:moveTo>
                  <a:pt x="896" y="1448"/>
                </a:moveTo>
                <a:cubicBezTo>
                  <a:pt x="800" y="1520"/>
                  <a:pt x="696" y="1600"/>
                  <a:pt x="560" y="1592"/>
                </a:cubicBezTo>
                <a:cubicBezTo>
                  <a:pt x="424" y="1584"/>
                  <a:pt x="160" y="1504"/>
                  <a:pt x="80" y="1400"/>
                </a:cubicBezTo>
                <a:cubicBezTo>
                  <a:pt x="0" y="1296"/>
                  <a:pt x="32" y="1096"/>
                  <a:pt x="80" y="968"/>
                </a:cubicBezTo>
                <a:cubicBezTo>
                  <a:pt x="128" y="840"/>
                  <a:pt x="240" y="688"/>
                  <a:pt x="368" y="632"/>
                </a:cubicBezTo>
                <a:cubicBezTo>
                  <a:pt x="496" y="576"/>
                  <a:pt x="728" y="672"/>
                  <a:pt x="848" y="632"/>
                </a:cubicBezTo>
                <a:cubicBezTo>
                  <a:pt x="968" y="592"/>
                  <a:pt x="1016" y="472"/>
                  <a:pt x="1088" y="392"/>
                </a:cubicBezTo>
                <a:cubicBezTo>
                  <a:pt x="1160" y="312"/>
                  <a:pt x="1192" y="192"/>
                  <a:pt x="1280" y="152"/>
                </a:cubicBezTo>
                <a:cubicBezTo>
                  <a:pt x="1368" y="112"/>
                  <a:pt x="1504" y="152"/>
                  <a:pt x="1616" y="152"/>
                </a:cubicBezTo>
                <a:cubicBezTo>
                  <a:pt x="1728" y="152"/>
                  <a:pt x="1880" y="176"/>
                  <a:pt x="1952" y="152"/>
                </a:cubicBezTo>
                <a:cubicBezTo>
                  <a:pt x="2024" y="128"/>
                  <a:pt x="2008" y="0"/>
                  <a:pt x="2048" y="8"/>
                </a:cubicBezTo>
                <a:cubicBezTo>
                  <a:pt x="2088" y="16"/>
                  <a:pt x="2184" y="168"/>
                  <a:pt x="2192" y="200"/>
                </a:cubicBezTo>
                <a:cubicBezTo>
                  <a:pt x="2200" y="232"/>
                  <a:pt x="2136" y="192"/>
                  <a:pt x="2096" y="200"/>
                </a:cubicBezTo>
                <a:cubicBezTo>
                  <a:pt x="2056" y="208"/>
                  <a:pt x="1976" y="176"/>
                  <a:pt x="1952" y="248"/>
                </a:cubicBezTo>
                <a:cubicBezTo>
                  <a:pt x="1928" y="320"/>
                  <a:pt x="1968" y="528"/>
                  <a:pt x="1952" y="632"/>
                </a:cubicBezTo>
                <a:cubicBezTo>
                  <a:pt x="1936" y="736"/>
                  <a:pt x="1952" y="808"/>
                  <a:pt x="1856" y="872"/>
                </a:cubicBezTo>
                <a:cubicBezTo>
                  <a:pt x="1760" y="936"/>
                  <a:pt x="1496" y="968"/>
                  <a:pt x="1376" y="1016"/>
                </a:cubicBezTo>
                <a:cubicBezTo>
                  <a:pt x="1256" y="1064"/>
                  <a:pt x="1216" y="1080"/>
                  <a:pt x="1136" y="1160"/>
                </a:cubicBezTo>
                <a:cubicBezTo>
                  <a:pt x="1056" y="1240"/>
                  <a:pt x="992" y="1376"/>
                  <a:pt x="896" y="1448"/>
                </a:cubicBezTo>
                <a:close/>
              </a:path>
            </a:pathLst>
          </a:cu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7437" name="Group 29"/>
          <p:cNvGrpSpPr>
            <a:grpSpLocks/>
          </p:cNvGrpSpPr>
          <p:nvPr/>
        </p:nvGrpSpPr>
        <p:grpSpPr bwMode="auto">
          <a:xfrm>
            <a:off x="6858000" y="5562600"/>
            <a:ext cx="1752600" cy="990600"/>
            <a:chOff x="732" y="2640"/>
            <a:chExt cx="1860" cy="1008"/>
          </a:xfrm>
        </p:grpSpPr>
        <p:sp>
          <p:nvSpPr>
            <p:cNvPr id="17438" name="Oval 30"/>
            <p:cNvSpPr>
              <a:spLocks noChangeArrowheads="1"/>
            </p:cNvSpPr>
            <p:nvPr/>
          </p:nvSpPr>
          <p:spPr bwMode="auto">
            <a:xfrm>
              <a:off x="816" y="2640"/>
              <a:ext cx="1776" cy="1008"/>
            </a:xfrm>
            <a:prstGeom prst="ellipse">
              <a:avLst/>
            </a:prstGeom>
            <a:solidFill>
              <a:srgbClr val="0066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39" name="Freeform 31"/>
            <p:cNvSpPr>
              <a:spLocks/>
            </p:cNvSpPr>
            <p:nvPr/>
          </p:nvSpPr>
          <p:spPr bwMode="auto">
            <a:xfrm>
              <a:off x="732" y="3070"/>
              <a:ext cx="100" cy="143"/>
            </a:xfrm>
            <a:custGeom>
              <a:avLst/>
              <a:gdLst>
                <a:gd name="T0" fmla="*/ 87 w 100"/>
                <a:gd name="T1" fmla="*/ 28 h 143"/>
                <a:gd name="T2" fmla="*/ 49 w 100"/>
                <a:gd name="T3" fmla="*/ 40 h 143"/>
                <a:gd name="T4" fmla="*/ 10 w 100"/>
                <a:gd name="T5" fmla="*/ 15 h 143"/>
                <a:gd name="T6" fmla="*/ 23 w 100"/>
                <a:gd name="T7" fmla="*/ 143 h 143"/>
                <a:gd name="T8" fmla="*/ 100 w 100"/>
                <a:gd name="T9" fmla="*/ 117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143">
                  <a:moveTo>
                    <a:pt x="87" y="28"/>
                  </a:moveTo>
                  <a:cubicBezTo>
                    <a:pt x="74" y="32"/>
                    <a:pt x="62" y="42"/>
                    <a:pt x="49" y="40"/>
                  </a:cubicBezTo>
                  <a:cubicBezTo>
                    <a:pt x="34" y="37"/>
                    <a:pt x="14" y="0"/>
                    <a:pt x="10" y="15"/>
                  </a:cubicBezTo>
                  <a:cubicBezTo>
                    <a:pt x="0" y="57"/>
                    <a:pt x="19" y="100"/>
                    <a:pt x="23" y="143"/>
                  </a:cubicBezTo>
                  <a:cubicBezTo>
                    <a:pt x="69" y="74"/>
                    <a:pt x="30" y="117"/>
                    <a:pt x="100" y="117"/>
                  </a:cubicBezTo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7440" name="AutoShape 32"/>
          <p:cNvSpPr>
            <a:spLocks noChangeArrowheads="1"/>
          </p:cNvSpPr>
          <p:nvPr/>
        </p:nvSpPr>
        <p:spPr bwMode="auto">
          <a:xfrm>
            <a:off x="4267200" y="5562600"/>
            <a:ext cx="1447800" cy="609600"/>
          </a:xfrm>
          <a:prstGeom prst="leftRightArrow">
            <a:avLst>
              <a:gd name="adj1" fmla="val 50000"/>
              <a:gd name="adj2" fmla="val 47500"/>
            </a:avLst>
          </a:prstGeom>
          <a:solidFill>
            <a:schemeClr val="bg1"/>
          </a:solidFill>
          <a:ln w="38100" cmpd="dbl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ar-SA" altLang="en-US" sz="2000" b="1"/>
              <a:t>تغير الحجم</a:t>
            </a:r>
            <a:endParaRPr lang="en-US" altLang="en-US" sz="2000" b="1"/>
          </a:p>
        </p:txBody>
      </p:sp>
      <p:grpSp>
        <p:nvGrpSpPr>
          <p:cNvPr id="17441" name="Group 33"/>
          <p:cNvGrpSpPr>
            <a:grpSpLocks/>
          </p:cNvGrpSpPr>
          <p:nvPr/>
        </p:nvGrpSpPr>
        <p:grpSpPr bwMode="auto">
          <a:xfrm rot="11075753">
            <a:off x="896938" y="5181600"/>
            <a:ext cx="2303462" cy="1597025"/>
            <a:chOff x="732" y="2640"/>
            <a:chExt cx="1860" cy="1008"/>
          </a:xfrm>
        </p:grpSpPr>
        <p:sp>
          <p:nvSpPr>
            <p:cNvPr id="17442" name="Oval 34"/>
            <p:cNvSpPr>
              <a:spLocks noChangeArrowheads="1"/>
            </p:cNvSpPr>
            <p:nvPr/>
          </p:nvSpPr>
          <p:spPr bwMode="auto">
            <a:xfrm>
              <a:off x="816" y="2640"/>
              <a:ext cx="1776" cy="1008"/>
            </a:xfrm>
            <a:prstGeom prst="ellipse">
              <a:avLst/>
            </a:prstGeom>
            <a:solidFill>
              <a:srgbClr val="0066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43" name="Freeform 35"/>
            <p:cNvSpPr>
              <a:spLocks/>
            </p:cNvSpPr>
            <p:nvPr/>
          </p:nvSpPr>
          <p:spPr bwMode="auto">
            <a:xfrm>
              <a:off x="732" y="3070"/>
              <a:ext cx="100" cy="143"/>
            </a:xfrm>
            <a:custGeom>
              <a:avLst/>
              <a:gdLst>
                <a:gd name="T0" fmla="*/ 87 w 100"/>
                <a:gd name="T1" fmla="*/ 28 h 143"/>
                <a:gd name="T2" fmla="*/ 49 w 100"/>
                <a:gd name="T3" fmla="*/ 40 h 143"/>
                <a:gd name="T4" fmla="*/ 10 w 100"/>
                <a:gd name="T5" fmla="*/ 15 h 143"/>
                <a:gd name="T6" fmla="*/ 23 w 100"/>
                <a:gd name="T7" fmla="*/ 143 h 143"/>
                <a:gd name="T8" fmla="*/ 100 w 100"/>
                <a:gd name="T9" fmla="*/ 117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143">
                  <a:moveTo>
                    <a:pt x="87" y="28"/>
                  </a:moveTo>
                  <a:cubicBezTo>
                    <a:pt x="74" y="32"/>
                    <a:pt x="62" y="42"/>
                    <a:pt x="49" y="40"/>
                  </a:cubicBezTo>
                  <a:cubicBezTo>
                    <a:pt x="34" y="37"/>
                    <a:pt x="14" y="0"/>
                    <a:pt x="10" y="15"/>
                  </a:cubicBezTo>
                  <a:cubicBezTo>
                    <a:pt x="0" y="57"/>
                    <a:pt x="19" y="100"/>
                    <a:pt x="23" y="143"/>
                  </a:cubicBezTo>
                  <a:cubicBezTo>
                    <a:pt x="69" y="74"/>
                    <a:pt x="30" y="117"/>
                    <a:pt x="100" y="117"/>
                  </a:cubicBezTo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7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7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7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7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7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17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17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17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17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3" grpId="0"/>
      <p:bldP spid="17425" grpId="0" animBg="1"/>
      <p:bldP spid="17433" grpId="0" animBg="1"/>
      <p:bldP spid="1744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WordArt 5"/>
          <p:cNvSpPr>
            <a:spLocks noChangeArrowheads="1" noChangeShapeType="1" noTextEdit="1"/>
          </p:cNvSpPr>
          <p:nvPr/>
        </p:nvSpPr>
        <p:spPr bwMode="auto">
          <a:xfrm>
            <a:off x="533400" y="52388"/>
            <a:ext cx="8153400" cy="10144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1"/>
            <a:r>
              <a:rPr lang="ar-JO" sz="3600" b="1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 panose="020B0A04020102020204" pitchFamily="34" charset="0"/>
              </a:rPr>
              <a:t>التغيرات الكيميائية :</a:t>
            </a:r>
            <a:endParaRPr lang="en-US" sz="3600" b="1" kern="1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23558" name="WordArt 6"/>
          <p:cNvSpPr>
            <a:spLocks noChangeArrowheads="1" noChangeShapeType="1" noTextEdit="1"/>
          </p:cNvSpPr>
          <p:nvPr/>
        </p:nvSpPr>
        <p:spPr bwMode="auto">
          <a:xfrm>
            <a:off x="2209800" y="1119188"/>
            <a:ext cx="5181600" cy="10144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1"/>
            <a:r>
              <a:rPr lang="ar-JO" sz="3600" b="1" kern="10">
                <a:ln w="1270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 panose="020B0A04020102020204" pitchFamily="34" charset="0"/>
              </a:rPr>
              <a:t>( التفاعل الكيميائي )</a:t>
            </a:r>
            <a:endParaRPr lang="en-US" sz="3600" b="1" kern="10">
              <a:ln w="12700">
                <a:solidFill>
                  <a:srgbClr val="FF0000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23559" name="Text Box 7"/>
          <p:cNvSpPr txBox="1">
            <a:spLocks noChangeArrowheads="1"/>
          </p:cNvSpPr>
          <p:nvPr/>
        </p:nvSpPr>
        <p:spPr bwMode="auto">
          <a:xfrm>
            <a:off x="152400" y="2149475"/>
            <a:ext cx="8886825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 rtl="1"/>
            <a:r>
              <a:rPr lang="ar-SA" altLang="en-US" sz="3200" b="1"/>
              <a:t>هو تغير يحدث للمادة ينتج عنة تحول المادة الى مادة جديدة أو أكثر</a:t>
            </a:r>
          </a:p>
          <a:p>
            <a:pPr algn="r" rtl="1"/>
            <a:r>
              <a:rPr lang="ar-SA" altLang="en-US" sz="3200" b="1"/>
              <a:t>وقد يرافق ذلك تغير اللون و انبعاث طاقة .</a:t>
            </a:r>
            <a:endParaRPr lang="en-US" altLang="en-US" sz="3200" b="1"/>
          </a:p>
        </p:txBody>
      </p:sp>
      <p:pic>
        <p:nvPicPr>
          <p:cNvPr id="23560" name="Picture 8" descr="تفاحة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9825" y="3206750"/>
            <a:ext cx="2924175" cy="212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61" name="Picture 9" descr="Untitled-2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67000"/>
            <a:ext cx="3381375" cy="2459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62" name="Picture 10" descr="تفاعل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3124200"/>
            <a:ext cx="3457575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563" name="Text Box 11"/>
          <p:cNvSpPr txBox="1">
            <a:spLocks noChangeArrowheads="1"/>
          </p:cNvSpPr>
          <p:nvPr/>
        </p:nvSpPr>
        <p:spPr bwMode="auto">
          <a:xfrm>
            <a:off x="741363" y="5638800"/>
            <a:ext cx="8355012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 rtl="1"/>
            <a:r>
              <a:rPr lang="ar-SA" altLang="en-US" sz="2800" b="1">
                <a:solidFill>
                  <a:srgbClr val="FF0000"/>
                </a:solidFill>
              </a:rPr>
              <a:t>من التغيرات الكيميائية : احتراق الوقود و حرق الغذاء و احتراق السكر </a:t>
            </a:r>
          </a:p>
          <a:p>
            <a:pPr algn="r" rtl="1"/>
            <a:r>
              <a:rPr lang="ar-SA" altLang="en-US" sz="2800" b="1">
                <a:solidFill>
                  <a:srgbClr val="FF0000"/>
                </a:solidFill>
              </a:rPr>
              <a:t>                              و صدأ الحديد و صنع الخبز </a:t>
            </a:r>
            <a:endParaRPr lang="en-US" altLang="en-US" sz="28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3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23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9" grpId="0"/>
      <p:bldP spid="2356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WordArt 4"/>
          <p:cNvSpPr>
            <a:spLocks noChangeArrowheads="1" noChangeShapeType="1" noTextEdit="1"/>
          </p:cNvSpPr>
          <p:nvPr/>
        </p:nvSpPr>
        <p:spPr bwMode="auto">
          <a:xfrm>
            <a:off x="1828800" y="52388"/>
            <a:ext cx="5029200" cy="14716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1"/>
            <a:r>
              <a:rPr lang="ar-JO" sz="3600" b="1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 panose="020B0A04020102020204" pitchFamily="34" charset="0"/>
              </a:rPr>
              <a:t>قانون حفظ المادة</a:t>
            </a:r>
            <a:endParaRPr lang="en-US" sz="3600" b="1" kern="1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176213" y="1905000"/>
            <a:ext cx="8815387" cy="155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 rtl="1"/>
            <a:r>
              <a:rPr lang="ar-SA" altLang="en-US" sz="3200" b="1"/>
              <a:t>ينص هذا القانون على أن المادة عندما تتعرض للتغيير فإن كميتها </a:t>
            </a:r>
          </a:p>
          <a:p>
            <a:pPr algn="r" rtl="1"/>
            <a:r>
              <a:rPr lang="ar-SA" altLang="en-US" sz="3200" b="1"/>
              <a:t>لا تتعرض لأي نقص بل تبقى كما هي انما قد تتغير شكلا أو حجما </a:t>
            </a:r>
          </a:p>
          <a:p>
            <a:pPr algn="r" rtl="1"/>
            <a:r>
              <a:rPr lang="ar-SA" altLang="en-US" sz="3200" b="1"/>
              <a:t>أو لونا و قد تتحول لمادة جديدة ذات صفات جديدة . </a:t>
            </a:r>
            <a:endParaRPr lang="en-US" altLang="en-US" sz="3200" b="1"/>
          </a:p>
        </p:txBody>
      </p:sp>
      <p:sp>
        <p:nvSpPr>
          <p:cNvPr id="22534" name="WordArt 6"/>
          <p:cNvSpPr>
            <a:spLocks noChangeArrowheads="1" noChangeShapeType="1" noTextEdit="1"/>
          </p:cNvSpPr>
          <p:nvPr/>
        </p:nvSpPr>
        <p:spPr bwMode="auto">
          <a:xfrm>
            <a:off x="7286625" y="3581400"/>
            <a:ext cx="1323975" cy="8001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1"/>
            <a:r>
              <a:rPr lang="ar-JO" sz="3600" b="1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 panose="020B0A04020102020204" pitchFamily="34" charset="0"/>
              </a:rPr>
              <a:t>الحديد</a:t>
            </a:r>
            <a:endParaRPr lang="en-US" sz="3600" b="1" kern="1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22535" name="WordArt 7"/>
          <p:cNvSpPr>
            <a:spLocks noChangeArrowheads="1" noChangeShapeType="1" noTextEdit="1"/>
          </p:cNvSpPr>
          <p:nvPr/>
        </p:nvSpPr>
        <p:spPr bwMode="auto">
          <a:xfrm>
            <a:off x="6400800" y="3810000"/>
            <a:ext cx="561975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 panose="020B0A04020102020204" pitchFamily="34" charset="0"/>
              </a:rPr>
              <a:t>+</a:t>
            </a:r>
          </a:p>
        </p:txBody>
      </p:sp>
      <p:sp>
        <p:nvSpPr>
          <p:cNvPr id="22536" name="WordArt 8"/>
          <p:cNvSpPr>
            <a:spLocks noChangeArrowheads="1" noChangeShapeType="1" noTextEdit="1"/>
          </p:cNvSpPr>
          <p:nvPr/>
        </p:nvSpPr>
        <p:spPr bwMode="auto">
          <a:xfrm>
            <a:off x="4343400" y="3657600"/>
            <a:ext cx="1704975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1"/>
            <a:r>
              <a:rPr lang="ar-JO" sz="3600" b="1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 panose="020B0A04020102020204" pitchFamily="34" charset="0"/>
              </a:rPr>
              <a:t>الاكسجين</a:t>
            </a:r>
            <a:endParaRPr lang="en-US" sz="3600" b="1" kern="1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22537" name="WordArt 9"/>
          <p:cNvSpPr>
            <a:spLocks noChangeArrowheads="1" noChangeShapeType="1" noTextEdit="1"/>
          </p:cNvSpPr>
          <p:nvPr/>
        </p:nvSpPr>
        <p:spPr bwMode="auto">
          <a:xfrm>
            <a:off x="3581400" y="3924300"/>
            <a:ext cx="533400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 panose="020B0A04020102020204" pitchFamily="34" charset="0"/>
              </a:rPr>
              <a:t>=</a:t>
            </a:r>
          </a:p>
        </p:txBody>
      </p:sp>
      <p:sp>
        <p:nvSpPr>
          <p:cNvPr id="22538" name="WordArt 10"/>
          <p:cNvSpPr>
            <a:spLocks noChangeArrowheads="1" noChangeShapeType="1" noTextEdit="1"/>
          </p:cNvSpPr>
          <p:nvPr/>
        </p:nvSpPr>
        <p:spPr bwMode="auto">
          <a:xfrm>
            <a:off x="914400" y="3581400"/>
            <a:ext cx="2314575" cy="990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1"/>
            <a:r>
              <a:rPr lang="ar-JO" sz="3600" b="1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 panose="020B0A04020102020204" pitchFamily="34" charset="0"/>
              </a:rPr>
              <a:t>صدأ الحديد</a:t>
            </a:r>
            <a:endParaRPr lang="en-US" sz="3600" b="1" kern="1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22539" name="WordArt 11"/>
          <p:cNvSpPr>
            <a:spLocks noChangeArrowheads="1" noChangeShapeType="1" noTextEdit="1"/>
          </p:cNvSpPr>
          <p:nvPr/>
        </p:nvSpPr>
        <p:spPr bwMode="auto">
          <a:xfrm>
            <a:off x="8382000" y="4800600"/>
            <a:ext cx="3810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 panose="020B0A04020102020204" pitchFamily="34" charset="0"/>
              </a:rPr>
              <a:t>56</a:t>
            </a:r>
          </a:p>
        </p:txBody>
      </p:sp>
      <p:sp>
        <p:nvSpPr>
          <p:cNvPr id="22540" name="WordArt 12"/>
          <p:cNvSpPr>
            <a:spLocks noChangeArrowheads="1" noChangeShapeType="1" noTextEdit="1"/>
          </p:cNvSpPr>
          <p:nvPr/>
        </p:nvSpPr>
        <p:spPr bwMode="auto">
          <a:xfrm>
            <a:off x="6934200" y="4648200"/>
            <a:ext cx="1323975" cy="8001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1"/>
            <a:r>
              <a:rPr lang="ar-JO" sz="3600" b="1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 panose="020B0A04020102020204" pitchFamily="34" charset="0"/>
              </a:rPr>
              <a:t>جرام حديد</a:t>
            </a:r>
            <a:endParaRPr lang="en-US" sz="3600" b="1" kern="1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22541" name="WordArt 13"/>
          <p:cNvSpPr>
            <a:spLocks noChangeArrowheads="1" noChangeShapeType="1" noTextEdit="1"/>
          </p:cNvSpPr>
          <p:nvPr/>
        </p:nvSpPr>
        <p:spPr bwMode="auto">
          <a:xfrm>
            <a:off x="6143625" y="4800600"/>
            <a:ext cx="561975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 panose="020B0A04020102020204" pitchFamily="34" charset="0"/>
              </a:rPr>
              <a:t>+</a:t>
            </a:r>
          </a:p>
        </p:txBody>
      </p:sp>
      <p:sp>
        <p:nvSpPr>
          <p:cNvPr id="22542" name="WordArt 14"/>
          <p:cNvSpPr>
            <a:spLocks noChangeArrowheads="1" noChangeShapeType="1" noTextEdit="1"/>
          </p:cNvSpPr>
          <p:nvPr/>
        </p:nvSpPr>
        <p:spPr bwMode="auto">
          <a:xfrm>
            <a:off x="5562600" y="4800600"/>
            <a:ext cx="4572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000" b="1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 panose="020B0A04020102020204" pitchFamily="34" charset="0"/>
              </a:rPr>
              <a:t>24</a:t>
            </a:r>
          </a:p>
        </p:txBody>
      </p:sp>
      <p:sp>
        <p:nvSpPr>
          <p:cNvPr id="22543" name="WordArt 15"/>
          <p:cNvSpPr>
            <a:spLocks noChangeArrowheads="1" noChangeShapeType="1" noTextEdit="1"/>
          </p:cNvSpPr>
          <p:nvPr/>
        </p:nvSpPr>
        <p:spPr bwMode="auto">
          <a:xfrm>
            <a:off x="3733800" y="4648200"/>
            <a:ext cx="1752600" cy="914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1"/>
            <a:r>
              <a:rPr lang="ar-JO" sz="3600" b="1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 panose="020B0A04020102020204" pitchFamily="34" charset="0"/>
              </a:rPr>
              <a:t>جرام أكسجين</a:t>
            </a:r>
            <a:endParaRPr lang="en-US" sz="3600" b="1" kern="1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22544" name="WordArt 16"/>
          <p:cNvSpPr>
            <a:spLocks noChangeArrowheads="1" noChangeShapeType="1" noTextEdit="1"/>
          </p:cNvSpPr>
          <p:nvPr/>
        </p:nvSpPr>
        <p:spPr bwMode="auto">
          <a:xfrm>
            <a:off x="3048000" y="4991100"/>
            <a:ext cx="533400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 panose="020B0A04020102020204" pitchFamily="34" charset="0"/>
              </a:rPr>
              <a:t>=</a:t>
            </a:r>
          </a:p>
        </p:txBody>
      </p:sp>
      <p:sp>
        <p:nvSpPr>
          <p:cNvPr id="22545" name="WordArt 17"/>
          <p:cNvSpPr>
            <a:spLocks noChangeArrowheads="1" noChangeShapeType="1" noTextEdit="1"/>
          </p:cNvSpPr>
          <p:nvPr/>
        </p:nvSpPr>
        <p:spPr bwMode="auto">
          <a:xfrm>
            <a:off x="2133600" y="4876800"/>
            <a:ext cx="7620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 panose="020B0A04020102020204" pitchFamily="34" charset="0"/>
              </a:rPr>
              <a:t>80</a:t>
            </a:r>
          </a:p>
        </p:txBody>
      </p:sp>
      <p:sp>
        <p:nvSpPr>
          <p:cNvPr id="22546" name="WordArt 18"/>
          <p:cNvSpPr>
            <a:spLocks noChangeArrowheads="1" noChangeShapeType="1" noTextEdit="1"/>
          </p:cNvSpPr>
          <p:nvPr/>
        </p:nvSpPr>
        <p:spPr bwMode="auto">
          <a:xfrm>
            <a:off x="0" y="4724400"/>
            <a:ext cx="1981200" cy="1447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1"/>
            <a:r>
              <a:rPr lang="ar-JO" sz="3600" b="1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 panose="020B0A04020102020204" pitchFamily="34" charset="0"/>
              </a:rPr>
              <a:t>جرام صدأ </a:t>
            </a:r>
          </a:p>
          <a:p>
            <a:pPr algn="ctr" rtl="1"/>
            <a:r>
              <a:rPr lang="ar-JO" sz="3600" b="1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 panose="020B0A04020102020204" pitchFamily="34" charset="0"/>
              </a:rPr>
              <a:t>الحديد</a:t>
            </a:r>
            <a:endParaRPr lang="en-US" sz="3600" b="1" kern="1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22547" name="Rectangle 19"/>
          <p:cNvSpPr>
            <a:spLocks noChangeArrowheads="1"/>
          </p:cNvSpPr>
          <p:nvPr/>
        </p:nvSpPr>
        <p:spPr bwMode="auto">
          <a:xfrm>
            <a:off x="2036763" y="4648200"/>
            <a:ext cx="990600" cy="99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22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2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22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22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22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22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22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5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22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225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225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225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WordArt 2"/>
          <p:cNvSpPr>
            <a:spLocks noChangeArrowheads="1" noChangeShapeType="1" noTextEdit="1"/>
          </p:cNvSpPr>
          <p:nvPr/>
        </p:nvSpPr>
        <p:spPr bwMode="auto">
          <a:xfrm>
            <a:off x="2066925" y="76200"/>
            <a:ext cx="4943475" cy="952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1"/>
            <a:r>
              <a:rPr lang="ar-JO" sz="3600" b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 panose="020B0806030902050204" pitchFamily="34" charset="0"/>
              </a:rPr>
              <a:t>المادة و الخواص الفيزيائية</a:t>
            </a:r>
            <a:endParaRPr lang="en-US" sz="3600" b="1" kern="1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 panose="020B0806030902050204" pitchFamily="34" charset="0"/>
            </a:endParaRPr>
          </a:p>
        </p:txBody>
      </p:sp>
      <p:sp>
        <p:nvSpPr>
          <p:cNvPr id="7171" name="WordArt 3"/>
          <p:cNvSpPr>
            <a:spLocks noChangeArrowheads="1" noChangeShapeType="1" noTextEdit="1"/>
          </p:cNvSpPr>
          <p:nvPr/>
        </p:nvSpPr>
        <p:spPr bwMode="auto">
          <a:xfrm>
            <a:off x="7543800" y="1371600"/>
            <a:ext cx="108585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1"/>
            <a:r>
              <a:rPr lang="ar-JO" sz="3600" b="1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 panose="020B0A04020102020204" pitchFamily="34" charset="0"/>
              </a:rPr>
              <a:t>المادة :</a:t>
            </a:r>
            <a:endParaRPr lang="en-US" sz="3600" b="1" kern="1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2489200" y="1474788"/>
            <a:ext cx="49022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 rtl="1"/>
            <a:r>
              <a:rPr lang="ar-SA" altLang="en-US" sz="3600" b="1">
                <a:solidFill>
                  <a:srgbClr val="0000FF"/>
                </a:solidFill>
              </a:rPr>
              <a:t>هي كل ما له كتلة و يشغل حيز .</a:t>
            </a:r>
            <a:endParaRPr lang="en-US" altLang="en-US" sz="3600" b="1">
              <a:solidFill>
                <a:srgbClr val="0000FF"/>
              </a:solidFill>
            </a:endParaRPr>
          </a:p>
        </p:txBody>
      </p:sp>
      <p:sp>
        <p:nvSpPr>
          <p:cNvPr id="7173" name="WordArt 5"/>
          <p:cNvSpPr>
            <a:spLocks noChangeArrowheads="1" noChangeShapeType="1" noTextEdit="1"/>
          </p:cNvSpPr>
          <p:nvPr/>
        </p:nvSpPr>
        <p:spPr bwMode="auto">
          <a:xfrm>
            <a:off x="5943600" y="2324100"/>
            <a:ext cx="2819400" cy="723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1"/>
            <a:r>
              <a:rPr lang="ar-JO" sz="3600" b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 panose="020B0806030902050204" pitchFamily="34" charset="0"/>
              </a:rPr>
              <a:t>الخواص الفيزيائية :</a:t>
            </a:r>
            <a:endParaRPr lang="en-US" sz="3600" b="1" kern="1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 panose="020B0806030902050204" pitchFamily="34" charset="0"/>
            </a:endParaRPr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508000" y="3140075"/>
            <a:ext cx="8347075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 rtl="1"/>
            <a:r>
              <a:rPr lang="ar-SA" altLang="en-US" sz="3200" b="1">
                <a:solidFill>
                  <a:srgbClr val="0000FF"/>
                </a:solidFill>
              </a:rPr>
              <a:t>هي صفات تلاحظ و تقاس بدون تغير المادة لمادة أخرى جديدة </a:t>
            </a:r>
          </a:p>
          <a:p>
            <a:pPr algn="r" rtl="1"/>
            <a:r>
              <a:rPr lang="ar-SA" altLang="en-US" sz="3200" b="1">
                <a:solidFill>
                  <a:srgbClr val="0000FF"/>
                </a:solidFill>
              </a:rPr>
              <a:t> مثل :</a:t>
            </a:r>
            <a:endParaRPr lang="en-US" altLang="en-US" sz="3200" b="1">
              <a:solidFill>
                <a:srgbClr val="0000FF"/>
              </a:solidFill>
            </a:endParaRPr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639763" y="3773488"/>
            <a:ext cx="7148512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 rtl="1"/>
            <a:r>
              <a:rPr lang="ar-SA" altLang="en-US" sz="2400" b="1"/>
              <a:t>الطول  و  الحجم  و  اللون  و  الصلادة  و  الطعم  و  الوزن  و  الكثافة</a:t>
            </a:r>
          </a:p>
          <a:p>
            <a:pPr algn="r" rtl="1"/>
            <a:r>
              <a:rPr lang="ar-SA" altLang="en-US" sz="2400" b="1"/>
              <a:t>الكتلة  و  توصيل الكهرباء  و  توصيل الحرارة   و  التحول لمغناطيس </a:t>
            </a:r>
          </a:p>
          <a:p>
            <a:pPr algn="r" rtl="1"/>
            <a:r>
              <a:rPr lang="ar-SA" altLang="en-US" sz="2400" b="1"/>
              <a:t>الذوبانية .</a:t>
            </a:r>
            <a:endParaRPr lang="en-US" altLang="en-US" sz="2400" b="1"/>
          </a:p>
        </p:txBody>
      </p:sp>
      <p:pic>
        <p:nvPicPr>
          <p:cNvPr id="7177" name="Picture 9" descr="حجم متوازي مستطيلات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4848225"/>
            <a:ext cx="1600200" cy="2009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9" name="Picture 11" descr="j030084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4648200"/>
            <a:ext cx="2590800" cy="2182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4" dur="80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5" dur="80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80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/>
      <p:bldP spid="7174" grpId="0"/>
      <p:bldP spid="717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WordArt 4"/>
          <p:cNvSpPr>
            <a:spLocks noChangeArrowheads="1" noChangeShapeType="1" noTextEdit="1"/>
          </p:cNvSpPr>
          <p:nvPr/>
        </p:nvSpPr>
        <p:spPr bwMode="auto">
          <a:xfrm>
            <a:off x="6858000" y="381000"/>
            <a:ext cx="1828800" cy="838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1"/>
            <a:r>
              <a:rPr lang="ar-JO" sz="3600" b="1" kern="10">
                <a:ln w="3175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00008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 panose="020B0806030902050204" pitchFamily="34" charset="0"/>
              </a:rPr>
              <a:t>الحجم :</a:t>
            </a:r>
            <a:endParaRPr lang="en-US" sz="3600" b="1" kern="10">
              <a:ln w="31750">
                <a:solidFill>
                  <a:srgbClr val="FF0000"/>
                </a:solidFill>
                <a:round/>
                <a:headEnd/>
                <a:tailEnd/>
              </a:ln>
              <a:solidFill>
                <a:srgbClr val="000080"/>
              </a:soli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 panose="020B0806030902050204" pitchFamily="34" charset="0"/>
            </a:endParaRP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1568450" y="500063"/>
            <a:ext cx="52133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 rtl="1"/>
            <a:r>
              <a:rPr lang="ar-SA" altLang="en-US" sz="3600" b="1"/>
              <a:t>هو مقدار الحيز الذي يشغله الجسم</a:t>
            </a:r>
            <a:endParaRPr lang="en-US" altLang="en-US" sz="3600" b="1"/>
          </a:p>
        </p:txBody>
      </p:sp>
      <p:grpSp>
        <p:nvGrpSpPr>
          <p:cNvPr id="5166" name="Group 46"/>
          <p:cNvGrpSpPr>
            <a:grpSpLocks/>
          </p:cNvGrpSpPr>
          <p:nvPr/>
        </p:nvGrpSpPr>
        <p:grpSpPr bwMode="auto">
          <a:xfrm>
            <a:off x="665163" y="1600200"/>
            <a:ext cx="1905000" cy="4724400"/>
            <a:chOff x="458" y="1392"/>
            <a:chExt cx="934" cy="2592"/>
          </a:xfrm>
        </p:grpSpPr>
        <p:grpSp>
          <p:nvGrpSpPr>
            <p:cNvPr id="5141" name="Group 21"/>
            <p:cNvGrpSpPr>
              <a:grpSpLocks/>
            </p:cNvGrpSpPr>
            <p:nvPr/>
          </p:nvGrpSpPr>
          <p:grpSpPr bwMode="auto">
            <a:xfrm>
              <a:off x="458" y="1392"/>
              <a:ext cx="934" cy="2592"/>
              <a:chOff x="458" y="1392"/>
              <a:chExt cx="1392" cy="2592"/>
            </a:xfrm>
          </p:grpSpPr>
          <p:sp>
            <p:nvSpPr>
              <p:cNvPr id="5138" name="Rectangle 18"/>
              <p:cNvSpPr>
                <a:spLocks noChangeArrowheads="1"/>
              </p:cNvSpPr>
              <p:nvPr/>
            </p:nvSpPr>
            <p:spPr bwMode="auto">
              <a:xfrm>
                <a:off x="816" y="1392"/>
                <a:ext cx="672" cy="2352"/>
              </a:xfrm>
              <a:prstGeom prst="rect">
                <a:avLst/>
              </a:prstGeom>
              <a:solidFill>
                <a:schemeClr val="accent1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39" name="AutoShape 19"/>
              <p:cNvSpPr>
                <a:spLocks noChangeArrowheads="1"/>
              </p:cNvSpPr>
              <p:nvPr/>
            </p:nvSpPr>
            <p:spPr bwMode="auto">
              <a:xfrm rot="10800000">
                <a:off x="458" y="3744"/>
                <a:ext cx="1392" cy="240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40" name="Freeform 20"/>
              <p:cNvSpPr>
                <a:spLocks/>
              </p:cNvSpPr>
              <p:nvPr/>
            </p:nvSpPr>
            <p:spPr bwMode="auto">
              <a:xfrm>
                <a:off x="720" y="1392"/>
                <a:ext cx="96" cy="96"/>
              </a:xfrm>
              <a:custGeom>
                <a:avLst/>
                <a:gdLst>
                  <a:gd name="T0" fmla="*/ 96 w 96"/>
                  <a:gd name="T1" fmla="*/ 0 h 96"/>
                  <a:gd name="T2" fmla="*/ 0 w 96"/>
                  <a:gd name="T3" fmla="*/ 0 h 96"/>
                  <a:gd name="T4" fmla="*/ 96 w 96"/>
                  <a:gd name="T5" fmla="*/ 9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6" h="96">
                    <a:moveTo>
                      <a:pt x="96" y="0"/>
                    </a:moveTo>
                    <a:lnTo>
                      <a:pt x="0" y="0"/>
                    </a:lnTo>
                    <a:lnTo>
                      <a:pt x="96" y="96"/>
                    </a:lnTo>
                  </a:path>
                </a:pathLst>
              </a:custGeom>
              <a:solidFill>
                <a:schemeClr val="accent1"/>
              </a:solidFill>
              <a:ln w="38100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5146" name="Group 26"/>
            <p:cNvGrpSpPr>
              <a:grpSpLocks/>
            </p:cNvGrpSpPr>
            <p:nvPr/>
          </p:nvGrpSpPr>
          <p:grpSpPr bwMode="auto">
            <a:xfrm>
              <a:off x="694" y="3024"/>
              <a:ext cx="100" cy="576"/>
              <a:chOff x="694" y="1536"/>
              <a:chExt cx="100" cy="576"/>
            </a:xfrm>
          </p:grpSpPr>
          <p:sp>
            <p:nvSpPr>
              <p:cNvPr id="5142" name="Freeform 22"/>
              <p:cNvSpPr>
                <a:spLocks/>
              </p:cNvSpPr>
              <p:nvPr/>
            </p:nvSpPr>
            <p:spPr bwMode="auto">
              <a:xfrm>
                <a:off x="698" y="1536"/>
                <a:ext cx="96" cy="144"/>
              </a:xfrm>
              <a:custGeom>
                <a:avLst/>
                <a:gdLst>
                  <a:gd name="T0" fmla="*/ 96 w 96"/>
                  <a:gd name="T1" fmla="*/ 0 h 144"/>
                  <a:gd name="T2" fmla="*/ 0 w 96"/>
                  <a:gd name="T3" fmla="*/ 0 h 144"/>
                  <a:gd name="T4" fmla="*/ 0 w 96"/>
                  <a:gd name="T5" fmla="*/ 144 h 144"/>
                  <a:gd name="T6" fmla="*/ 96 w 96"/>
                  <a:gd name="T7" fmla="*/ 144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6" h="144">
                    <a:moveTo>
                      <a:pt x="96" y="0"/>
                    </a:moveTo>
                    <a:lnTo>
                      <a:pt x="0" y="0"/>
                    </a:lnTo>
                    <a:lnTo>
                      <a:pt x="0" y="144"/>
                    </a:lnTo>
                    <a:lnTo>
                      <a:pt x="96" y="144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43" name="Freeform 23"/>
              <p:cNvSpPr>
                <a:spLocks/>
              </p:cNvSpPr>
              <p:nvPr/>
            </p:nvSpPr>
            <p:spPr bwMode="auto">
              <a:xfrm>
                <a:off x="698" y="1680"/>
                <a:ext cx="96" cy="144"/>
              </a:xfrm>
              <a:custGeom>
                <a:avLst/>
                <a:gdLst>
                  <a:gd name="T0" fmla="*/ 96 w 96"/>
                  <a:gd name="T1" fmla="*/ 0 h 144"/>
                  <a:gd name="T2" fmla="*/ 0 w 96"/>
                  <a:gd name="T3" fmla="*/ 0 h 144"/>
                  <a:gd name="T4" fmla="*/ 0 w 96"/>
                  <a:gd name="T5" fmla="*/ 144 h 144"/>
                  <a:gd name="T6" fmla="*/ 96 w 96"/>
                  <a:gd name="T7" fmla="*/ 144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6" h="144">
                    <a:moveTo>
                      <a:pt x="96" y="0"/>
                    </a:moveTo>
                    <a:lnTo>
                      <a:pt x="0" y="0"/>
                    </a:lnTo>
                    <a:lnTo>
                      <a:pt x="0" y="144"/>
                    </a:lnTo>
                    <a:lnTo>
                      <a:pt x="96" y="144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44" name="Freeform 24"/>
              <p:cNvSpPr>
                <a:spLocks/>
              </p:cNvSpPr>
              <p:nvPr/>
            </p:nvSpPr>
            <p:spPr bwMode="auto">
              <a:xfrm>
                <a:off x="694" y="1824"/>
                <a:ext cx="96" cy="144"/>
              </a:xfrm>
              <a:custGeom>
                <a:avLst/>
                <a:gdLst>
                  <a:gd name="T0" fmla="*/ 96 w 96"/>
                  <a:gd name="T1" fmla="*/ 0 h 144"/>
                  <a:gd name="T2" fmla="*/ 0 w 96"/>
                  <a:gd name="T3" fmla="*/ 0 h 144"/>
                  <a:gd name="T4" fmla="*/ 0 w 96"/>
                  <a:gd name="T5" fmla="*/ 144 h 144"/>
                  <a:gd name="T6" fmla="*/ 96 w 96"/>
                  <a:gd name="T7" fmla="*/ 144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6" h="144">
                    <a:moveTo>
                      <a:pt x="96" y="0"/>
                    </a:moveTo>
                    <a:lnTo>
                      <a:pt x="0" y="0"/>
                    </a:lnTo>
                    <a:lnTo>
                      <a:pt x="0" y="144"/>
                    </a:lnTo>
                    <a:lnTo>
                      <a:pt x="96" y="144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45" name="Freeform 25"/>
              <p:cNvSpPr>
                <a:spLocks/>
              </p:cNvSpPr>
              <p:nvPr/>
            </p:nvSpPr>
            <p:spPr bwMode="auto">
              <a:xfrm>
                <a:off x="694" y="1968"/>
                <a:ext cx="96" cy="144"/>
              </a:xfrm>
              <a:custGeom>
                <a:avLst/>
                <a:gdLst>
                  <a:gd name="T0" fmla="*/ 96 w 96"/>
                  <a:gd name="T1" fmla="*/ 0 h 144"/>
                  <a:gd name="T2" fmla="*/ 0 w 96"/>
                  <a:gd name="T3" fmla="*/ 0 h 144"/>
                  <a:gd name="T4" fmla="*/ 0 w 96"/>
                  <a:gd name="T5" fmla="*/ 144 h 144"/>
                  <a:gd name="T6" fmla="*/ 96 w 96"/>
                  <a:gd name="T7" fmla="*/ 144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6" h="144">
                    <a:moveTo>
                      <a:pt x="96" y="0"/>
                    </a:moveTo>
                    <a:lnTo>
                      <a:pt x="0" y="0"/>
                    </a:lnTo>
                    <a:lnTo>
                      <a:pt x="0" y="144"/>
                    </a:lnTo>
                    <a:lnTo>
                      <a:pt x="96" y="144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5148" name="Group 28"/>
            <p:cNvGrpSpPr>
              <a:grpSpLocks/>
            </p:cNvGrpSpPr>
            <p:nvPr/>
          </p:nvGrpSpPr>
          <p:grpSpPr bwMode="auto">
            <a:xfrm>
              <a:off x="694" y="2304"/>
              <a:ext cx="100" cy="576"/>
              <a:chOff x="694" y="1536"/>
              <a:chExt cx="100" cy="576"/>
            </a:xfrm>
          </p:grpSpPr>
          <p:sp>
            <p:nvSpPr>
              <p:cNvPr id="5149" name="Freeform 29"/>
              <p:cNvSpPr>
                <a:spLocks/>
              </p:cNvSpPr>
              <p:nvPr/>
            </p:nvSpPr>
            <p:spPr bwMode="auto">
              <a:xfrm>
                <a:off x="698" y="1536"/>
                <a:ext cx="96" cy="144"/>
              </a:xfrm>
              <a:custGeom>
                <a:avLst/>
                <a:gdLst>
                  <a:gd name="T0" fmla="*/ 96 w 96"/>
                  <a:gd name="T1" fmla="*/ 0 h 144"/>
                  <a:gd name="T2" fmla="*/ 0 w 96"/>
                  <a:gd name="T3" fmla="*/ 0 h 144"/>
                  <a:gd name="T4" fmla="*/ 0 w 96"/>
                  <a:gd name="T5" fmla="*/ 144 h 144"/>
                  <a:gd name="T6" fmla="*/ 96 w 96"/>
                  <a:gd name="T7" fmla="*/ 144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6" h="144">
                    <a:moveTo>
                      <a:pt x="96" y="0"/>
                    </a:moveTo>
                    <a:lnTo>
                      <a:pt x="0" y="0"/>
                    </a:lnTo>
                    <a:lnTo>
                      <a:pt x="0" y="144"/>
                    </a:lnTo>
                    <a:lnTo>
                      <a:pt x="96" y="144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50" name="Freeform 30"/>
              <p:cNvSpPr>
                <a:spLocks/>
              </p:cNvSpPr>
              <p:nvPr/>
            </p:nvSpPr>
            <p:spPr bwMode="auto">
              <a:xfrm>
                <a:off x="698" y="1680"/>
                <a:ext cx="96" cy="144"/>
              </a:xfrm>
              <a:custGeom>
                <a:avLst/>
                <a:gdLst>
                  <a:gd name="T0" fmla="*/ 96 w 96"/>
                  <a:gd name="T1" fmla="*/ 0 h 144"/>
                  <a:gd name="T2" fmla="*/ 0 w 96"/>
                  <a:gd name="T3" fmla="*/ 0 h 144"/>
                  <a:gd name="T4" fmla="*/ 0 w 96"/>
                  <a:gd name="T5" fmla="*/ 144 h 144"/>
                  <a:gd name="T6" fmla="*/ 96 w 96"/>
                  <a:gd name="T7" fmla="*/ 144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6" h="144">
                    <a:moveTo>
                      <a:pt x="96" y="0"/>
                    </a:moveTo>
                    <a:lnTo>
                      <a:pt x="0" y="0"/>
                    </a:lnTo>
                    <a:lnTo>
                      <a:pt x="0" y="144"/>
                    </a:lnTo>
                    <a:lnTo>
                      <a:pt x="96" y="144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51" name="Freeform 31"/>
              <p:cNvSpPr>
                <a:spLocks/>
              </p:cNvSpPr>
              <p:nvPr/>
            </p:nvSpPr>
            <p:spPr bwMode="auto">
              <a:xfrm>
                <a:off x="694" y="1824"/>
                <a:ext cx="96" cy="144"/>
              </a:xfrm>
              <a:custGeom>
                <a:avLst/>
                <a:gdLst>
                  <a:gd name="T0" fmla="*/ 96 w 96"/>
                  <a:gd name="T1" fmla="*/ 0 h 144"/>
                  <a:gd name="T2" fmla="*/ 0 w 96"/>
                  <a:gd name="T3" fmla="*/ 0 h 144"/>
                  <a:gd name="T4" fmla="*/ 0 w 96"/>
                  <a:gd name="T5" fmla="*/ 144 h 144"/>
                  <a:gd name="T6" fmla="*/ 96 w 96"/>
                  <a:gd name="T7" fmla="*/ 144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6" h="144">
                    <a:moveTo>
                      <a:pt x="96" y="0"/>
                    </a:moveTo>
                    <a:lnTo>
                      <a:pt x="0" y="0"/>
                    </a:lnTo>
                    <a:lnTo>
                      <a:pt x="0" y="144"/>
                    </a:lnTo>
                    <a:lnTo>
                      <a:pt x="96" y="144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52" name="Freeform 32"/>
              <p:cNvSpPr>
                <a:spLocks/>
              </p:cNvSpPr>
              <p:nvPr/>
            </p:nvSpPr>
            <p:spPr bwMode="auto">
              <a:xfrm>
                <a:off x="694" y="1968"/>
                <a:ext cx="96" cy="144"/>
              </a:xfrm>
              <a:custGeom>
                <a:avLst/>
                <a:gdLst>
                  <a:gd name="T0" fmla="*/ 96 w 96"/>
                  <a:gd name="T1" fmla="*/ 0 h 144"/>
                  <a:gd name="T2" fmla="*/ 0 w 96"/>
                  <a:gd name="T3" fmla="*/ 0 h 144"/>
                  <a:gd name="T4" fmla="*/ 0 w 96"/>
                  <a:gd name="T5" fmla="*/ 144 h 144"/>
                  <a:gd name="T6" fmla="*/ 96 w 96"/>
                  <a:gd name="T7" fmla="*/ 144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6" h="144">
                    <a:moveTo>
                      <a:pt x="96" y="0"/>
                    </a:moveTo>
                    <a:lnTo>
                      <a:pt x="0" y="0"/>
                    </a:lnTo>
                    <a:lnTo>
                      <a:pt x="0" y="144"/>
                    </a:lnTo>
                    <a:lnTo>
                      <a:pt x="96" y="144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5153" name="Group 33"/>
            <p:cNvGrpSpPr>
              <a:grpSpLocks/>
            </p:cNvGrpSpPr>
            <p:nvPr/>
          </p:nvGrpSpPr>
          <p:grpSpPr bwMode="auto">
            <a:xfrm>
              <a:off x="694" y="1584"/>
              <a:ext cx="100" cy="576"/>
              <a:chOff x="694" y="1536"/>
              <a:chExt cx="100" cy="576"/>
            </a:xfrm>
          </p:grpSpPr>
          <p:sp>
            <p:nvSpPr>
              <p:cNvPr id="5154" name="Freeform 34"/>
              <p:cNvSpPr>
                <a:spLocks/>
              </p:cNvSpPr>
              <p:nvPr/>
            </p:nvSpPr>
            <p:spPr bwMode="auto">
              <a:xfrm>
                <a:off x="698" y="1536"/>
                <a:ext cx="96" cy="144"/>
              </a:xfrm>
              <a:custGeom>
                <a:avLst/>
                <a:gdLst>
                  <a:gd name="T0" fmla="*/ 96 w 96"/>
                  <a:gd name="T1" fmla="*/ 0 h 144"/>
                  <a:gd name="T2" fmla="*/ 0 w 96"/>
                  <a:gd name="T3" fmla="*/ 0 h 144"/>
                  <a:gd name="T4" fmla="*/ 0 w 96"/>
                  <a:gd name="T5" fmla="*/ 144 h 144"/>
                  <a:gd name="T6" fmla="*/ 96 w 96"/>
                  <a:gd name="T7" fmla="*/ 144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6" h="144">
                    <a:moveTo>
                      <a:pt x="96" y="0"/>
                    </a:moveTo>
                    <a:lnTo>
                      <a:pt x="0" y="0"/>
                    </a:lnTo>
                    <a:lnTo>
                      <a:pt x="0" y="144"/>
                    </a:lnTo>
                    <a:lnTo>
                      <a:pt x="96" y="144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55" name="Freeform 35"/>
              <p:cNvSpPr>
                <a:spLocks/>
              </p:cNvSpPr>
              <p:nvPr/>
            </p:nvSpPr>
            <p:spPr bwMode="auto">
              <a:xfrm>
                <a:off x="698" y="1680"/>
                <a:ext cx="96" cy="144"/>
              </a:xfrm>
              <a:custGeom>
                <a:avLst/>
                <a:gdLst>
                  <a:gd name="T0" fmla="*/ 96 w 96"/>
                  <a:gd name="T1" fmla="*/ 0 h 144"/>
                  <a:gd name="T2" fmla="*/ 0 w 96"/>
                  <a:gd name="T3" fmla="*/ 0 h 144"/>
                  <a:gd name="T4" fmla="*/ 0 w 96"/>
                  <a:gd name="T5" fmla="*/ 144 h 144"/>
                  <a:gd name="T6" fmla="*/ 96 w 96"/>
                  <a:gd name="T7" fmla="*/ 144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6" h="144">
                    <a:moveTo>
                      <a:pt x="96" y="0"/>
                    </a:moveTo>
                    <a:lnTo>
                      <a:pt x="0" y="0"/>
                    </a:lnTo>
                    <a:lnTo>
                      <a:pt x="0" y="144"/>
                    </a:lnTo>
                    <a:lnTo>
                      <a:pt x="96" y="144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56" name="Freeform 36"/>
              <p:cNvSpPr>
                <a:spLocks/>
              </p:cNvSpPr>
              <p:nvPr/>
            </p:nvSpPr>
            <p:spPr bwMode="auto">
              <a:xfrm>
                <a:off x="694" y="1824"/>
                <a:ext cx="96" cy="144"/>
              </a:xfrm>
              <a:custGeom>
                <a:avLst/>
                <a:gdLst>
                  <a:gd name="T0" fmla="*/ 96 w 96"/>
                  <a:gd name="T1" fmla="*/ 0 h 144"/>
                  <a:gd name="T2" fmla="*/ 0 w 96"/>
                  <a:gd name="T3" fmla="*/ 0 h 144"/>
                  <a:gd name="T4" fmla="*/ 0 w 96"/>
                  <a:gd name="T5" fmla="*/ 144 h 144"/>
                  <a:gd name="T6" fmla="*/ 96 w 96"/>
                  <a:gd name="T7" fmla="*/ 144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6" h="144">
                    <a:moveTo>
                      <a:pt x="96" y="0"/>
                    </a:moveTo>
                    <a:lnTo>
                      <a:pt x="0" y="0"/>
                    </a:lnTo>
                    <a:lnTo>
                      <a:pt x="0" y="144"/>
                    </a:lnTo>
                    <a:lnTo>
                      <a:pt x="96" y="144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57" name="Freeform 37"/>
              <p:cNvSpPr>
                <a:spLocks/>
              </p:cNvSpPr>
              <p:nvPr/>
            </p:nvSpPr>
            <p:spPr bwMode="auto">
              <a:xfrm>
                <a:off x="694" y="1968"/>
                <a:ext cx="96" cy="144"/>
              </a:xfrm>
              <a:custGeom>
                <a:avLst/>
                <a:gdLst>
                  <a:gd name="T0" fmla="*/ 96 w 96"/>
                  <a:gd name="T1" fmla="*/ 0 h 144"/>
                  <a:gd name="T2" fmla="*/ 0 w 96"/>
                  <a:gd name="T3" fmla="*/ 0 h 144"/>
                  <a:gd name="T4" fmla="*/ 0 w 96"/>
                  <a:gd name="T5" fmla="*/ 144 h 144"/>
                  <a:gd name="T6" fmla="*/ 96 w 96"/>
                  <a:gd name="T7" fmla="*/ 144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6" h="144">
                    <a:moveTo>
                      <a:pt x="96" y="0"/>
                    </a:moveTo>
                    <a:lnTo>
                      <a:pt x="0" y="0"/>
                    </a:lnTo>
                    <a:lnTo>
                      <a:pt x="0" y="144"/>
                    </a:lnTo>
                    <a:lnTo>
                      <a:pt x="96" y="144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5160" name="Text Box 40"/>
            <p:cNvSpPr txBox="1">
              <a:spLocks noChangeArrowheads="1"/>
            </p:cNvSpPr>
            <p:nvPr/>
          </p:nvSpPr>
          <p:spPr bwMode="auto">
            <a:xfrm>
              <a:off x="745" y="3181"/>
              <a:ext cx="215" cy="2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b="1"/>
                <a:t>10</a:t>
              </a:r>
            </a:p>
          </p:txBody>
        </p:sp>
        <p:sp>
          <p:nvSpPr>
            <p:cNvPr id="5161" name="Text Box 41"/>
            <p:cNvSpPr txBox="1">
              <a:spLocks noChangeArrowheads="1"/>
            </p:cNvSpPr>
            <p:nvPr/>
          </p:nvSpPr>
          <p:spPr bwMode="auto">
            <a:xfrm>
              <a:off x="780" y="2880"/>
              <a:ext cx="215" cy="2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b="1"/>
                <a:t>20</a:t>
              </a:r>
            </a:p>
          </p:txBody>
        </p:sp>
        <p:sp>
          <p:nvSpPr>
            <p:cNvPr id="5162" name="Text Box 42"/>
            <p:cNvSpPr txBox="1">
              <a:spLocks noChangeArrowheads="1"/>
            </p:cNvSpPr>
            <p:nvPr/>
          </p:nvSpPr>
          <p:spPr bwMode="auto">
            <a:xfrm>
              <a:off x="746" y="2601"/>
              <a:ext cx="215" cy="2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b="1"/>
                <a:t>30</a:t>
              </a:r>
            </a:p>
          </p:txBody>
        </p:sp>
        <p:sp>
          <p:nvSpPr>
            <p:cNvPr id="5163" name="Text Box 43"/>
            <p:cNvSpPr txBox="1">
              <a:spLocks noChangeArrowheads="1"/>
            </p:cNvSpPr>
            <p:nvPr/>
          </p:nvSpPr>
          <p:spPr bwMode="auto">
            <a:xfrm>
              <a:off x="745" y="2291"/>
              <a:ext cx="215" cy="2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b="1"/>
                <a:t>40</a:t>
              </a:r>
            </a:p>
          </p:txBody>
        </p:sp>
        <p:sp>
          <p:nvSpPr>
            <p:cNvPr id="5164" name="Text Box 44"/>
            <p:cNvSpPr txBox="1">
              <a:spLocks noChangeArrowheads="1"/>
            </p:cNvSpPr>
            <p:nvPr/>
          </p:nvSpPr>
          <p:spPr bwMode="auto">
            <a:xfrm>
              <a:off x="746" y="2012"/>
              <a:ext cx="215" cy="2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b="1"/>
                <a:t>50</a:t>
              </a:r>
            </a:p>
          </p:txBody>
        </p:sp>
        <p:sp>
          <p:nvSpPr>
            <p:cNvPr id="5165" name="Text Box 45"/>
            <p:cNvSpPr txBox="1">
              <a:spLocks noChangeArrowheads="1"/>
            </p:cNvSpPr>
            <p:nvPr/>
          </p:nvSpPr>
          <p:spPr bwMode="auto">
            <a:xfrm>
              <a:off x="768" y="1584"/>
              <a:ext cx="215" cy="2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b="1"/>
                <a:t>60</a:t>
              </a:r>
            </a:p>
          </p:txBody>
        </p:sp>
      </p:grpSp>
      <p:grpSp>
        <p:nvGrpSpPr>
          <p:cNvPr id="5186" name="Group 66"/>
          <p:cNvGrpSpPr>
            <a:grpSpLocks/>
          </p:cNvGrpSpPr>
          <p:nvPr/>
        </p:nvGrpSpPr>
        <p:grpSpPr bwMode="auto">
          <a:xfrm>
            <a:off x="304800" y="228600"/>
            <a:ext cx="1371600" cy="1357313"/>
            <a:chOff x="192" y="144"/>
            <a:chExt cx="864" cy="855"/>
          </a:xfrm>
        </p:grpSpPr>
        <p:grpSp>
          <p:nvGrpSpPr>
            <p:cNvPr id="5171" name="Group 51"/>
            <p:cNvGrpSpPr>
              <a:grpSpLocks/>
            </p:cNvGrpSpPr>
            <p:nvPr/>
          </p:nvGrpSpPr>
          <p:grpSpPr bwMode="auto">
            <a:xfrm rot="573590">
              <a:off x="192" y="144"/>
              <a:ext cx="864" cy="855"/>
              <a:chOff x="-48" y="297"/>
              <a:chExt cx="864" cy="855"/>
            </a:xfrm>
          </p:grpSpPr>
          <p:sp>
            <p:nvSpPr>
              <p:cNvPr id="5168" name="Oval 48"/>
              <p:cNvSpPr>
                <a:spLocks noChangeArrowheads="1"/>
              </p:cNvSpPr>
              <p:nvPr/>
            </p:nvSpPr>
            <p:spPr bwMode="auto">
              <a:xfrm rot="-2117097">
                <a:off x="588" y="297"/>
                <a:ext cx="120" cy="619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70" name="Freeform 50"/>
              <p:cNvSpPr>
                <a:spLocks/>
              </p:cNvSpPr>
              <p:nvPr/>
            </p:nvSpPr>
            <p:spPr bwMode="auto">
              <a:xfrm>
                <a:off x="-48" y="336"/>
                <a:ext cx="864" cy="816"/>
              </a:xfrm>
              <a:custGeom>
                <a:avLst/>
                <a:gdLst>
                  <a:gd name="T0" fmla="*/ 864 w 864"/>
                  <a:gd name="T1" fmla="*/ 528 h 816"/>
                  <a:gd name="T2" fmla="*/ 144 w 864"/>
                  <a:gd name="T3" fmla="*/ 816 h 816"/>
                  <a:gd name="T4" fmla="*/ 0 w 864"/>
                  <a:gd name="T5" fmla="*/ 528 h 816"/>
                  <a:gd name="T6" fmla="*/ 528 w 864"/>
                  <a:gd name="T7" fmla="*/ 0 h 8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64" h="816">
                    <a:moveTo>
                      <a:pt x="864" y="528"/>
                    </a:moveTo>
                    <a:lnTo>
                      <a:pt x="144" y="816"/>
                    </a:lnTo>
                    <a:lnTo>
                      <a:pt x="0" y="528"/>
                    </a:lnTo>
                    <a:lnTo>
                      <a:pt x="528" y="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5173" name="Freeform 53"/>
            <p:cNvSpPr>
              <a:spLocks/>
            </p:cNvSpPr>
            <p:nvPr/>
          </p:nvSpPr>
          <p:spPr bwMode="auto">
            <a:xfrm>
              <a:off x="192" y="480"/>
              <a:ext cx="816" cy="480"/>
            </a:xfrm>
            <a:custGeom>
              <a:avLst/>
              <a:gdLst>
                <a:gd name="T0" fmla="*/ 816 w 816"/>
                <a:gd name="T1" fmla="*/ 288 h 480"/>
                <a:gd name="T2" fmla="*/ 96 w 816"/>
                <a:gd name="T3" fmla="*/ 480 h 480"/>
                <a:gd name="T4" fmla="*/ 0 w 816"/>
                <a:gd name="T5" fmla="*/ 144 h 480"/>
                <a:gd name="T6" fmla="*/ 192 w 816"/>
                <a:gd name="T7" fmla="*/ 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16" h="480">
                  <a:moveTo>
                    <a:pt x="816" y="288"/>
                  </a:moveTo>
                  <a:lnTo>
                    <a:pt x="96" y="480"/>
                  </a:lnTo>
                  <a:lnTo>
                    <a:pt x="0" y="144"/>
                  </a:lnTo>
                  <a:lnTo>
                    <a:pt x="192" y="0"/>
                  </a:lnTo>
                </a:path>
              </a:pathLst>
            </a:custGeom>
            <a:solidFill>
              <a:srgbClr val="0066FF">
                <a:alpha val="3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174" name="Line 54"/>
          <p:cNvSpPr>
            <a:spLocks noChangeShapeType="1"/>
          </p:cNvSpPr>
          <p:nvPr/>
        </p:nvSpPr>
        <p:spPr bwMode="auto">
          <a:xfrm>
            <a:off x="1600200" y="1219200"/>
            <a:ext cx="0" cy="3276600"/>
          </a:xfrm>
          <a:prstGeom prst="line">
            <a:avLst/>
          </a:prstGeom>
          <a:noFill/>
          <a:ln w="76200">
            <a:solidFill>
              <a:srgbClr val="0066FF">
                <a:alpha val="25000"/>
              </a:srgbClr>
            </a:solidFill>
            <a:prstDash val="dash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76" name="Rectangle 56"/>
          <p:cNvSpPr>
            <a:spLocks noChangeArrowheads="1"/>
          </p:cNvSpPr>
          <p:nvPr/>
        </p:nvSpPr>
        <p:spPr bwMode="auto">
          <a:xfrm>
            <a:off x="1163638" y="5562600"/>
            <a:ext cx="893762" cy="304800"/>
          </a:xfrm>
          <a:prstGeom prst="rect">
            <a:avLst/>
          </a:prstGeom>
          <a:solidFill>
            <a:srgbClr val="0066FF">
              <a:alpha val="42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57150">
                <a:solidFill>
                  <a:srgbClr val="0066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77" name="Rectangle 57"/>
          <p:cNvSpPr>
            <a:spLocks noChangeArrowheads="1"/>
          </p:cNvSpPr>
          <p:nvPr/>
        </p:nvSpPr>
        <p:spPr bwMode="auto">
          <a:xfrm>
            <a:off x="1163638" y="5257800"/>
            <a:ext cx="893762" cy="304800"/>
          </a:xfrm>
          <a:prstGeom prst="rect">
            <a:avLst/>
          </a:prstGeom>
          <a:solidFill>
            <a:srgbClr val="0066FF">
              <a:alpha val="42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57150">
                <a:solidFill>
                  <a:srgbClr val="0066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78" name="Rectangle 58"/>
          <p:cNvSpPr>
            <a:spLocks noChangeArrowheads="1"/>
          </p:cNvSpPr>
          <p:nvPr/>
        </p:nvSpPr>
        <p:spPr bwMode="auto">
          <a:xfrm>
            <a:off x="1163638" y="4953000"/>
            <a:ext cx="893762" cy="304800"/>
          </a:xfrm>
          <a:prstGeom prst="rect">
            <a:avLst/>
          </a:prstGeom>
          <a:solidFill>
            <a:srgbClr val="0066FF">
              <a:alpha val="42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57150">
                <a:solidFill>
                  <a:srgbClr val="0066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79" name="Rectangle 59"/>
          <p:cNvSpPr>
            <a:spLocks noChangeArrowheads="1"/>
          </p:cNvSpPr>
          <p:nvPr/>
        </p:nvSpPr>
        <p:spPr bwMode="auto">
          <a:xfrm>
            <a:off x="1163638" y="4648200"/>
            <a:ext cx="893762" cy="311150"/>
          </a:xfrm>
          <a:prstGeom prst="rect">
            <a:avLst/>
          </a:prstGeom>
          <a:solidFill>
            <a:srgbClr val="0066FF">
              <a:alpha val="42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57150">
                <a:solidFill>
                  <a:srgbClr val="0066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80" name="Rectangle 60"/>
          <p:cNvSpPr>
            <a:spLocks noChangeArrowheads="1"/>
          </p:cNvSpPr>
          <p:nvPr/>
        </p:nvSpPr>
        <p:spPr bwMode="auto">
          <a:xfrm>
            <a:off x="1163638" y="4343400"/>
            <a:ext cx="893762" cy="304800"/>
          </a:xfrm>
          <a:prstGeom prst="rect">
            <a:avLst/>
          </a:prstGeom>
          <a:solidFill>
            <a:srgbClr val="0066FF">
              <a:alpha val="42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57150">
                <a:solidFill>
                  <a:srgbClr val="0066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81" name="Rectangle 61"/>
          <p:cNvSpPr>
            <a:spLocks noChangeArrowheads="1"/>
          </p:cNvSpPr>
          <p:nvPr/>
        </p:nvSpPr>
        <p:spPr bwMode="auto">
          <a:xfrm>
            <a:off x="1163638" y="4038600"/>
            <a:ext cx="893762" cy="304800"/>
          </a:xfrm>
          <a:prstGeom prst="rect">
            <a:avLst/>
          </a:prstGeom>
          <a:solidFill>
            <a:srgbClr val="0066FF">
              <a:alpha val="42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57150">
                <a:solidFill>
                  <a:srgbClr val="0066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83" name="Rectangle 63"/>
          <p:cNvSpPr>
            <a:spLocks noChangeArrowheads="1"/>
          </p:cNvSpPr>
          <p:nvPr/>
        </p:nvSpPr>
        <p:spPr bwMode="auto">
          <a:xfrm>
            <a:off x="1163638" y="3733800"/>
            <a:ext cx="893762" cy="304800"/>
          </a:xfrm>
          <a:prstGeom prst="rect">
            <a:avLst/>
          </a:prstGeom>
          <a:solidFill>
            <a:srgbClr val="0066FF">
              <a:alpha val="42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57150">
                <a:solidFill>
                  <a:srgbClr val="0066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85" name="Rectangle 65"/>
          <p:cNvSpPr>
            <a:spLocks noChangeArrowheads="1"/>
          </p:cNvSpPr>
          <p:nvPr/>
        </p:nvSpPr>
        <p:spPr bwMode="auto">
          <a:xfrm>
            <a:off x="1163638" y="3505200"/>
            <a:ext cx="893762" cy="228600"/>
          </a:xfrm>
          <a:prstGeom prst="rect">
            <a:avLst/>
          </a:prstGeom>
          <a:solidFill>
            <a:srgbClr val="0066FF">
              <a:alpha val="42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57150">
                <a:solidFill>
                  <a:srgbClr val="0066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88" name="Text Box 68"/>
          <p:cNvSpPr txBox="1">
            <a:spLocks noChangeArrowheads="1"/>
          </p:cNvSpPr>
          <p:nvPr/>
        </p:nvSpPr>
        <p:spPr bwMode="auto">
          <a:xfrm>
            <a:off x="2754313" y="2711450"/>
            <a:ext cx="5932487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 rtl="1"/>
            <a:r>
              <a:rPr lang="ar-SA" altLang="en-US" sz="2800" b="1"/>
              <a:t>يتم معرفة حجم سائل باستخدام المخبار المدرج</a:t>
            </a:r>
          </a:p>
          <a:p>
            <a:pPr algn="r" rtl="1"/>
            <a:r>
              <a:rPr lang="ar-SA" altLang="en-US" sz="2800" b="1"/>
              <a:t>مثلاً حجم السائل في المخبار المجاور = </a:t>
            </a:r>
            <a:r>
              <a:rPr lang="en-US" altLang="en-US" sz="2800" b="1">
                <a:solidFill>
                  <a:srgbClr val="FF0000"/>
                </a:solidFill>
              </a:rPr>
              <a:t>40</a:t>
            </a:r>
            <a:r>
              <a:rPr lang="ar-SA" altLang="en-US" sz="2800" b="1">
                <a:solidFill>
                  <a:srgbClr val="FF0000"/>
                </a:solidFill>
              </a:rPr>
              <a:t> مليلتر</a:t>
            </a:r>
            <a:endParaRPr lang="en-US" altLang="en-US" sz="2800" b="1">
              <a:solidFill>
                <a:srgbClr val="FF0000"/>
              </a:solidFill>
            </a:endParaRPr>
          </a:p>
        </p:txBody>
      </p:sp>
      <p:sp>
        <p:nvSpPr>
          <p:cNvPr id="5189" name="Line 69"/>
          <p:cNvSpPr>
            <a:spLocks noChangeShapeType="1"/>
          </p:cNvSpPr>
          <p:nvPr/>
        </p:nvSpPr>
        <p:spPr bwMode="auto">
          <a:xfrm flipH="1">
            <a:off x="2133600" y="3505200"/>
            <a:ext cx="6096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91" name="Oval 71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4191000" y="5181600"/>
            <a:ext cx="1676400" cy="914400"/>
          </a:xfrm>
          <a:prstGeom prst="ellipse">
            <a:avLst/>
          </a:prstGeom>
          <a:solidFill>
            <a:srgbClr val="E76A03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ar-SA" altLang="en-US" sz="3200" b="1"/>
              <a:t>التالي</a:t>
            </a:r>
            <a:endParaRPr lang="en-US" altLang="en-US" sz="3200" b="1"/>
          </a:p>
        </p:txBody>
      </p:sp>
      <p:sp>
        <p:nvSpPr>
          <p:cNvPr id="5192" name="AutoShape 72"/>
          <p:cNvSpPr>
            <a:spLocks noChangeArrowheads="1"/>
          </p:cNvSpPr>
          <p:nvPr/>
        </p:nvSpPr>
        <p:spPr bwMode="auto">
          <a:xfrm>
            <a:off x="4724400" y="1447800"/>
            <a:ext cx="1371600" cy="533400"/>
          </a:xfrm>
          <a:prstGeom prst="flowChartAlternateProcess">
            <a:avLst/>
          </a:prstGeom>
          <a:solidFill>
            <a:schemeClr val="folHlink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ar-SA" altLang="en-US" sz="3600" b="1"/>
              <a:t>ابدأ</a:t>
            </a:r>
            <a:endParaRPr lang="en-US" altLang="en-US" sz="3600" b="1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8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5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58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1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2580"/>
                            </p:stCondLst>
                            <p:childTnLst>
                              <p:par>
                                <p:cTn id="27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9" dur="500"/>
                                        <p:tgtEl>
                                          <p:spTgt spid="5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51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 nodeType="clickPar">
                      <p:stCondLst>
                        <p:cond delay="0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5" dur="500"/>
                                        <p:tgtEl>
                                          <p:spTgt spid="5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7" presetID="42" presetClass="path" presetSubtype="0" repeatCount="indefinite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46602E-6 L 0 0.19418 " pathEditMode="relative" rAng="0" ptsTypes="AA">
                                      <p:cBhvr>
                                        <p:cTn id="38" dur="500" fill="hold"/>
                                        <p:tgtEl>
                                          <p:spTgt spid="51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7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2000"/>
                                        <p:tgtEl>
                                          <p:spTgt spid="5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2000"/>
                                        <p:tgtEl>
                                          <p:spTgt spid="5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2000"/>
                                        <p:tgtEl>
                                          <p:spTgt spid="5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5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2000"/>
                                        <p:tgtEl>
                                          <p:spTgt spid="5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5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2000"/>
                                        <p:tgtEl>
                                          <p:spTgt spid="5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6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2000"/>
                                        <p:tgtEl>
                                          <p:spTgt spid="5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6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2000"/>
                                        <p:tgtEl>
                                          <p:spTgt spid="5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6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2000"/>
                                        <p:tgtEl>
                                          <p:spTgt spid="5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17000"/>
                            </p:stCondLst>
                            <p:childTnLst>
                              <p:par>
                                <p:cTn id="7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2000"/>
                                        <p:tgtEl>
                                          <p:spTgt spid="51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2000"/>
                                        <p:tgtEl>
                                          <p:spTgt spid="51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 nodeType="afterGroup">
                            <p:stCondLst>
                              <p:cond delay="19000"/>
                            </p:stCondLst>
                            <p:childTnLst>
                              <p:par>
                                <p:cTn id="7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1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1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9500"/>
                            </p:stCondLst>
                            <p:childTnLst>
                              <p:par>
                                <p:cTn id="85" presetID="18" presetClass="entr" presetSubtype="12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7" dur="500"/>
                                        <p:tgtEl>
                                          <p:spTgt spid="5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20000"/>
                            </p:stCondLst>
                            <p:childTnLst>
                              <p:par>
                                <p:cTn id="8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500"/>
                                        <p:tgtEl>
                                          <p:spTgt spid="5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92"/>
                  </p:tgtEl>
                </p:cond>
              </p:nextCondLst>
            </p:seq>
          </p:childTnLst>
        </p:cTn>
      </p:par>
    </p:tnLst>
    <p:bldLst>
      <p:bldP spid="5125" grpId="0"/>
      <p:bldP spid="5188" grpId="0"/>
      <p:bldP spid="5191" grpId="0" animBg="1"/>
      <p:bldP spid="519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WordArt 2" descr="رخام أبيض"/>
          <p:cNvSpPr>
            <a:spLocks noChangeArrowheads="1" noChangeShapeType="1" noTextEdit="1"/>
          </p:cNvSpPr>
          <p:nvPr/>
        </p:nvSpPr>
        <p:spPr bwMode="auto">
          <a:xfrm>
            <a:off x="1524000" y="76200"/>
            <a:ext cx="6096000" cy="13716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  <a:contourClr>
                <a:srgbClr val="FFCC99"/>
              </a:contourClr>
            </a:sp3d>
          </a:bodyPr>
          <a:lstStyle/>
          <a:p>
            <a:pPr algn="ctr" rtl="1"/>
            <a:r>
              <a:rPr lang="ar-JO" sz="3600" kern="10">
                <a:ln w="9525">
                  <a:round/>
                  <a:headEnd/>
                  <a:tailEnd/>
                </a:ln>
                <a:blipFill dpi="0" rotWithShape="0">
                  <a:blip r:embed="rId3"/>
                  <a:srcRect/>
                  <a:tile tx="0" ty="0" sx="100000" sy="100000" flip="none" algn="tl"/>
                </a:blipFill>
                <a:latin typeface="Arial Black" panose="020B0A04020102020204" pitchFamily="34" charset="0"/>
              </a:rPr>
              <a:t>حجم جسم صلب منتظم</a:t>
            </a:r>
            <a:endParaRPr lang="en-US" sz="3600" kern="10">
              <a:ln w="9525">
                <a:round/>
                <a:headEnd/>
                <a:tailEnd/>
              </a:ln>
              <a:blipFill dpi="0" rotWithShape="0">
                <a:blip r:embed="rId3"/>
                <a:srcRect/>
                <a:tile tx="0" ty="0" sx="100000" sy="100000" flip="none" algn="tl"/>
              </a:blipFill>
              <a:latin typeface="Arial Black" panose="020B0A04020102020204" pitchFamily="34" charset="0"/>
            </a:endParaRPr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-76200" y="2819400"/>
            <a:ext cx="3200400" cy="2667000"/>
          </a:xfrm>
          <a:prstGeom prst="rect">
            <a:avLst/>
          </a:prstGeom>
          <a:solidFill>
            <a:schemeClr val="bg2"/>
          </a:solidFill>
          <a:ln w="9525">
            <a:miter lim="800000"/>
            <a:headEnd/>
            <a:tailEnd/>
          </a:ln>
          <a:effectLst/>
          <a:scene3d>
            <a:camera prst="legacyPerspectiveTopRight">
              <a:rot lat="600000" lon="1200000" rev="0"/>
            </a:camera>
            <a:lightRig rig="legacyFlat3" dir="r"/>
          </a:scene3d>
          <a:sp3d extrusionH="2513000" prstMaterial="legacyMetal">
            <a:bevelT w="13500" h="13500" prst="angle"/>
            <a:bevelB w="13500" h="13500" prst="angle"/>
            <a:extrusionClr>
              <a:schemeClr val="bg2"/>
            </a:extrusionClr>
            <a:contourClr>
              <a:schemeClr val="bg2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pPr algn="ctr"/>
            <a:endParaRPr lang="en-US" altLang="en-US"/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5254625" y="1716088"/>
            <a:ext cx="344805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 rtl="1"/>
            <a:r>
              <a:rPr lang="ar-SA" altLang="en-US" sz="2400" b="1"/>
              <a:t>يتم حساب حجم جسم صلب منتظم</a:t>
            </a:r>
          </a:p>
          <a:p>
            <a:pPr algn="r" rtl="1"/>
            <a:r>
              <a:rPr lang="ar-SA" altLang="en-US" sz="2400" b="1"/>
              <a:t>باستخدام القانون التالي :</a:t>
            </a:r>
            <a:endParaRPr lang="en-US" altLang="en-US" sz="2400" b="1"/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4038600" y="2884488"/>
            <a:ext cx="474027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 rtl="1"/>
            <a:r>
              <a:rPr lang="ar-SA" altLang="en-US" sz="2800" b="1">
                <a:solidFill>
                  <a:srgbClr val="0000FF"/>
                </a:solidFill>
              </a:rPr>
              <a:t>الحجم = الطول  </a:t>
            </a:r>
            <a:r>
              <a:rPr lang="en-US" altLang="en-US" sz="2800" b="1">
                <a:solidFill>
                  <a:srgbClr val="0000FF"/>
                </a:solidFill>
              </a:rPr>
              <a:t>×</a:t>
            </a:r>
            <a:r>
              <a:rPr lang="ar-SA" altLang="en-US" sz="2800" b="1">
                <a:solidFill>
                  <a:srgbClr val="0000FF"/>
                </a:solidFill>
              </a:rPr>
              <a:t>  العرض  </a:t>
            </a:r>
            <a:r>
              <a:rPr lang="en-US" altLang="en-US" sz="2800" b="1">
                <a:solidFill>
                  <a:srgbClr val="0000FF"/>
                </a:solidFill>
              </a:rPr>
              <a:t>×</a:t>
            </a:r>
            <a:r>
              <a:rPr lang="ar-SA" altLang="en-US" sz="2800" b="1">
                <a:solidFill>
                  <a:srgbClr val="0000FF"/>
                </a:solidFill>
              </a:rPr>
              <a:t> الارتفاع</a:t>
            </a:r>
            <a:endParaRPr lang="en-US" altLang="en-US" sz="2800" b="1">
              <a:solidFill>
                <a:srgbClr val="0000FF"/>
              </a:solidFill>
            </a:endParaRPr>
          </a:p>
        </p:txBody>
      </p:sp>
      <p:grpSp>
        <p:nvGrpSpPr>
          <p:cNvPr id="15372" name="Group 12"/>
          <p:cNvGrpSpPr>
            <a:grpSpLocks/>
          </p:cNvGrpSpPr>
          <p:nvPr/>
        </p:nvGrpSpPr>
        <p:grpSpPr bwMode="auto">
          <a:xfrm>
            <a:off x="381000" y="3048000"/>
            <a:ext cx="3616325" cy="2708275"/>
            <a:chOff x="240" y="1920"/>
            <a:chExt cx="2278" cy="1706"/>
          </a:xfrm>
        </p:grpSpPr>
        <p:sp>
          <p:nvSpPr>
            <p:cNvPr id="15368" name="Line 8"/>
            <p:cNvSpPr>
              <a:spLocks noChangeShapeType="1"/>
            </p:cNvSpPr>
            <p:nvPr/>
          </p:nvSpPr>
          <p:spPr bwMode="auto">
            <a:xfrm>
              <a:off x="240" y="3216"/>
              <a:ext cx="1632" cy="384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369" name="Line 9"/>
            <p:cNvSpPr>
              <a:spLocks noChangeShapeType="1"/>
            </p:cNvSpPr>
            <p:nvPr/>
          </p:nvSpPr>
          <p:spPr bwMode="auto">
            <a:xfrm flipV="1">
              <a:off x="1846" y="2810"/>
              <a:ext cx="672" cy="816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371" name="Line 11"/>
            <p:cNvSpPr>
              <a:spLocks noChangeShapeType="1"/>
            </p:cNvSpPr>
            <p:nvPr/>
          </p:nvSpPr>
          <p:spPr bwMode="auto">
            <a:xfrm flipH="1" flipV="1">
              <a:off x="1824" y="1920"/>
              <a:ext cx="48" cy="168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5373" name="Text Box 13"/>
          <p:cNvSpPr txBox="1">
            <a:spLocks noChangeArrowheads="1"/>
          </p:cNvSpPr>
          <p:nvPr/>
        </p:nvSpPr>
        <p:spPr bwMode="auto">
          <a:xfrm>
            <a:off x="914400" y="5348288"/>
            <a:ext cx="8524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ar-SA" altLang="en-US" sz="2800" b="1"/>
              <a:t>الطول</a:t>
            </a:r>
            <a:endParaRPr lang="en-US" altLang="en-US" sz="2800" b="1"/>
          </a:p>
        </p:txBody>
      </p:sp>
      <p:sp>
        <p:nvSpPr>
          <p:cNvPr id="15374" name="Text Box 14"/>
          <p:cNvSpPr txBox="1">
            <a:spLocks noChangeArrowheads="1"/>
          </p:cNvSpPr>
          <p:nvPr/>
        </p:nvSpPr>
        <p:spPr bwMode="auto">
          <a:xfrm>
            <a:off x="3505200" y="4840288"/>
            <a:ext cx="8683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ar-SA" altLang="en-US"/>
              <a:t>ا</a:t>
            </a:r>
            <a:r>
              <a:rPr lang="ar-SA" altLang="en-US" sz="2400" b="1"/>
              <a:t>لعرض</a:t>
            </a:r>
            <a:endParaRPr lang="en-US" altLang="en-US" sz="2400" b="1"/>
          </a:p>
        </p:txBody>
      </p:sp>
      <p:sp>
        <p:nvSpPr>
          <p:cNvPr id="15375" name="Text Box 15"/>
          <p:cNvSpPr txBox="1">
            <a:spLocks noChangeArrowheads="1"/>
          </p:cNvSpPr>
          <p:nvPr/>
        </p:nvSpPr>
        <p:spPr bwMode="auto">
          <a:xfrm>
            <a:off x="1981200" y="3925888"/>
            <a:ext cx="9477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 rtl="1"/>
            <a:r>
              <a:rPr lang="ar-SA" altLang="en-US" sz="2400" b="1">
                <a:solidFill>
                  <a:schemeClr val="bg1"/>
                </a:solidFill>
              </a:rPr>
              <a:t>الارتفاع</a:t>
            </a:r>
            <a:endParaRPr lang="en-US" altLang="en-US" sz="2400" b="1">
              <a:solidFill>
                <a:schemeClr val="bg1"/>
              </a:solidFill>
            </a:endParaRPr>
          </a:p>
        </p:txBody>
      </p:sp>
      <p:sp>
        <p:nvSpPr>
          <p:cNvPr id="15376" name="Text Box 16"/>
          <p:cNvSpPr txBox="1">
            <a:spLocks noChangeArrowheads="1"/>
          </p:cNvSpPr>
          <p:nvPr/>
        </p:nvSpPr>
        <p:spPr bwMode="auto">
          <a:xfrm>
            <a:off x="5537200" y="3494088"/>
            <a:ext cx="324167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 rtl="1"/>
            <a:r>
              <a:rPr lang="ar-SA" altLang="en-US" sz="2800" b="1"/>
              <a:t>اذا كان الطول = </a:t>
            </a:r>
            <a:r>
              <a:rPr lang="en-US" altLang="en-US" sz="2800" b="1"/>
              <a:t>8</a:t>
            </a:r>
            <a:r>
              <a:rPr lang="ar-SA" altLang="en-US" sz="2800" b="1"/>
              <a:t> سنتمتر</a:t>
            </a:r>
            <a:endParaRPr lang="en-US" altLang="en-US" sz="2800" b="1"/>
          </a:p>
        </p:txBody>
      </p:sp>
      <p:sp>
        <p:nvSpPr>
          <p:cNvPr id="15377" name="Text Box 17"/>
          <p:cNvSpPr txBox="1">
            <a:spLocks noChangeArrowheads="1"/>
          </p:cNvSpPr>
          <p:nvPr/>
        </p:nvSpPr>
        <p:spPr bwMode="auto">
          <a:xfrm>
            <a:off x="5526088" y="3976688"/>
            <a:ext cx="327818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 rtl="1"/>
            <a:r>
              <a:rPr lang="ar-SA" altLang="en-US" sz="2800" b="1"/>
              <a:t>و كان العرض = </a:t>
            </a:r>
            <a:r>
              <a:rPr lang="en-US" altLang="en-US" sz="2800" b="1"/>
              <a:t>6</a:t>
            </a:r>
            <a:r>
              <a:rPr lang="ar-SA" altLang="en-US" sz="2800" b="1"/>
              <a:t> سنتمتر</a:t>
            </a:r>
            <a:endParaRPr lang="en-US" altLang="en-US" sz="2800" b="1"/>
          </a:p>
        </p:txBody>
      </p:sp>
      <p:sp>
        <p:nvSpPr>
          <p:cNvPr id="15378" name="Text Box 18"/>
          <p:cNvSpPr txBox="1">
            <a:spLocks noChangeArrowheads="1"/>
          </p:cNvSpPr>
          <p:nvPr/>
        </p:nvSpPr>
        <p:spPr bwMode="auto">
          <a:xfrm>
            <a:off x="5256213" y="4510088"/>
            <a:ext cx="354806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 rtl="1"/>
            <a:r>
              <a:rPr lang="ar-SA" altLang="en-US" sz="2800" b="1"/>
              <a:t>و كان الارتفاع = </a:t>
            </a:r>
            <a:r>
              <a:rPr lang="en-US" altLang="en-US" sz="2800" b="1"/>
              <a:t>10</a:t>
            </a:r>
            <a:r>
              <a:rPr lang="ar-SA" altLang="en-US" sz="2800" b="1"/>
              <a:t> سنتمتر</a:t>
            </a:r>
            <a:endParaRPr lang="en-US" altLang="en-US" sz="2800" b="1"/>
          </a:p>
        </p:txBody>
      </p:sp>
      <p:sp>
        <p:nvSpPr>
          <p:cNvPr id="15380" name="Text Box 20"/>
          <p:cNvSpPr txBox="1">
            <a:spLocks noChangeArrowheads="1"/>
          </p:cNvSpPr>
          <p:nvPr/>
        </p:nvSpPr>
        <p:spPr bwMode="auto">
          <a:xfrm rot="743980">
            <a:off x="609600" y="4800600"/>
            <a:ext cx="11303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 rtl="1"/>
            <a:r>
              <a:rPr lang="en-US" altLang="en-US" sz="2400" b="1">
                <a:solidFill>
                  <a:schemeClr val="bg1"/>
                </a:solidFill>
              </a:rPr>
              <a:t>8</a:t>
            </a:r>
            <a:r>
              <a:rPr lang="ar-SA" altLang="en-US" sz="2400" b="1">
                <a:solidFill>
                  <a:schemeClr val="bg1"/>
                </a:solidFill>
              </a:rPr>
              <a:t> سنتمتر</a:t>
            </a:r>
            <a:endParaRPr lang="en-US" altLang="en-US" sz="2400" b="1">
              <a:solidFill>
                <a:schemeClr val="bg1"/>
              </a:solidFill>
            </a:endParaRPr>
          </a:p>
        </p:txBody>
      </p:sp>
      <p:sp>
        <p:nvSpPr>
          <p:cNvPr id="15381" name="Text Box 21"/>
          <p:cNvSpPr txBox="1">
            <a:spLocks noChangeArrowheads="1"/>
          </p:cNvSpPr>
          <p:nvPr/>
        </p:nvSpPr>
        <p:spPr bwMode="auto">
          <a:xfrm rot="-2581833">
            <a:off x="2755900" y="4648200"/>
            <a:ext cx="11303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 rtl="1"/>
            <a:r>
              <a:rPr lang="en-US" altLang="en-US" sz="2400" b="1">
                <a:solidFill>
                  <a:schemeClr val="bg1"/>
                </a:solidFill>
              </a:rPr>
              <a:t>6</a:t>
            </a:r>
            <a:r>
              <a:rPr lang="ar-SA" altLang="en-US" sz="2400" b="1">
                <a:solidFill>
                  <a:schemeClr val="bg1"/>
                </a:solidFill>
              </a:rPr>
              <a:t> سنتمتر</a:t>
            </a:r>
            <a:endParaRPr lang="en-US" altLang="en-US" sz="2400" b="1">
              <a:solidFill>
                <a:schemeClr val="bg1"/>
              </a:solidFill>
            </a:endParaRPr>
          </a:p>
        </p:txBody>
      </p:sp>
      <p:sp>
        <p:nvSpPr>
          <p:cNvPr id="15382" name="Text Box 22"/>
          <p:cNvSpPr txBox="1">
            <a:spLocks noChangeArrowheads="1"/>
          </p:cNvSpPr>
          <p:nvPr/>
        </p:nvSpPr>
        <p:spPr bwMode="auto">
          <a:xfrm>
            <a:off x="1671638" y="3505200"/>
            <a:ext cx="13001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 rtl="1"/>
            <a:r>
              <a:rPr lang="en-US" altLang="en-US" sz="2400" b="1">
                <a:solidFill>
                  <a:schemeClr val="bg1"/>
                </a:solidFill>
              </a:rPr>
              <a:t>10</a:t>
            </a:r>
            <a:r>
              <a:rPr lang="ar-SA" altLang="en-US" sz="2400" b="1">
                <a:solidFill>
                  <a:schemeClr val="bg1"/>
                </a:solidFill>
              </a:rPr>
              <a:t> سنتمتر</a:t>
            </a:r>
            <a:endParaRPr lang="en-US" altLang="en-US" sz="2400" b="1">
              <a:solidFill>
                <a:schemeClr val="bg1"/>
              </a:solidFill>
            </a:endParaRPr>
          </a:p>
        </p:txBody>
      </p:sp>
      <p:sp>
        <p:nvSpPr>
          <p:cNvPr id="15383" name="Text Box 23"/>
          <p:cNvSpPr txBox="1">
            <a:spLocks noChangeArrowheads="1"/>
          </p:cNvSpPr>
          <p:nvPr/>
        </p:nvSpPr>
        <p:spPr bwMode="auto">
          <a:xfrm>
            <a:off x="3281363" y="5257800"/>
            <a:ext cx="557371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 rtl="1"/>
            <a:r>
              <a:rPr lang="ar-SA" altLang="en-US" sz="2800" b="1">
                <a:solidFill>
                  <a:srgbClr val="0000FF"/>
                </a:solidFill>
              </a:rPr>
              <a:t>الحجم = </a:t>
            </a:r>
            <a:r>
              <a:rPr lang="en-US" altLang="en-US" sz="2800" b="1">
                <a:solidFill>
                  <a:srgbClr val="0000FF"/>
                </a:solidFill>
              </a:rPr>
              <a:t>8</a:t>
            </a:r>
            <a:r>
              <a:rPr lang="ar-AE" altLang="en-US" sz="2800" b="1">
                <a:solidFill>
                  <a:srgbClr val="0000FF"/>
                </a:solidFill>
              </a:rPr>
              <a:t>سنتمتر</a:t>
            </a:r>
            <a:r>
              <a:rPr lang="ar-SA" altLang="en-US" sz="2800" b="1">
                <a:solidFill>
                  <a:srgbClr val="0000FF"/>
                </a:solidFill>
              </a:rPr>
              <a:t>  </a:t>
            </a:r>
            <a:r>
              <a:rPr lang="en-US" altLang="en-US" sz="2800" b="1">
                <a:solidFill>
                  <a:srgbClr val="0000FF"/>
                </a:solidFill>
              </a:rPr>
              <a:t>×</a:t>
            </a:r>
            <a:r>
              <a:rPr lang="ar-SA" altLang="en-US" sz="2800" b="1">
                <a:solidFill>
                  <a:srgbClr val="0000FF"/>
                </a:solidFill>
              </a:rPr>
              <a:t>  </a:t>
            </a:r>
            <a:r>
              <a:rPr lang="en-US" altLang="en-US" sz="2800" b="1">
                <a:solidFill>
                  <a:srgbClr val="0000FF"/>
                </a:solidFill>
              </a:rPr>
              <a:t>6</a:t>
            </a:r>
            <a:r>
              <a:rPr lang="ar-SA" altLang="en-US" sz="2800" b="1">
                <a:solidFill>
                  <a:srgbClr val="0000FF"/>
                </a:solidFill>
              </a:rPr>
              <a:t>سنتمتر  </a:t>
            </a:r>
            <a:r>
              <a:rPr lang="en-US" altLang="en-US" sz="2800" b="1">
                <a:solidFill>
                  <a:srgbClr val="0000FF"/>
                </a:solidFill>
              </a:rPr>
              <a:t>×</a:t>
            </a:r>
            <a:r>
              <a:rPr lang="ar-SA" altLang="en-US" sz="2800" b="1">
                <a:solidFill>
                  <a:srgbClr val="0000FF"/>
                </a:solidFill>
              </a:rPr>
              <a:t> </a:t>
            </a:r>
            <a:r>
              <a:rPr lang="en-US" altLang="en-US" sz="2800" b="1">
                <a:solidFill>
                  <a:srgbClr val="0000FF"/>
                </a:solidFill>
              </a:rPr>
              <a:t>10</a:t>
            </a:r>
            <a:r>
              <a:rPr lang="ar-SA" altLang="en-US" sz="2800" b="1">
                <a:solidFill>
                  <a:srgbClr val="0000FF"/>
                </a:solidFill>
              </a:rPr>
              <a:t>سنتمتر</a:t>
            </a:r>
            <a:endParaRPr lang="en-US" altLang="en-US" sz="2800" b="1">
              <a:solidFill>
                <a:srgbClr val="0000FF"/>
              </a:solidFill>
            </a:endParaRPr>
          </a:p>
        </p:txBody>
      </p:sp>
      <p:sp>
        <p:nvSpPr>
          <p:cNvPr id="15384" name="Text Box 24"/>
          <p:cNvSpPr txBox="1">
            <a:spLocks noChangeArrowheads="1"/>
          </p:cNvSpPr>
          <p:nvPr/>
        </p:nvSpPr>
        <p:spPr bwMode="auto">
          <a:xfrm>
            <a:off x="4389438" y="5867400"/>
            <a:ext cx="446563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 rtl="1"/>
            <a:r>
              <a:rPr lang="ar-SA" altLang="en-US" sz="2800" b="1">
                <a:solidFill>
                  <a:srgbClr val="0000FF"/>
                </a:solidFill>
              </a:rPr>
              <a:t>الحجم = </a:t>
            </a:r>
            <a:r>
              <a:rPr lang="en-US" altLang="en-US" sz="2800" b="1">
                <a:solidFill>
                  <a:srgbClr val="0000FF"/>
                </a:solidFill>
              </a:rPr>
              <a:t>480</a:t>
            </a:r>
            <a:r>
              <a:rPr lang="ar-SA" altLang="en-US" sz="2800" b="1">
                <a:solidFill>
                  <a:srgbClr val="0000FF"/>
                </a:solidFill>
              </a:rPr>
              <a:t> سنتمترمكعب ( سم3 )</a:t>
            </a:r>
            <a:endParaRPr lang="en-US" altLang="en-US" sz="2800" b="1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5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5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5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5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5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15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15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15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15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15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1" dur="80"/>
                                        <p:tgtEl>
                                          <p:spTgt spid="1538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2" dur="80"/>
                                        <p:tgtEl>
                                          <p:spTgt spid="1538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3" dur="80"/>
                                        <p:tgtEl>
                                          <p:spTgt spid="1538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8" dur="80"/>
                                        <p:tgtEl>
                                          <p:spTgt spid="1538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9" dur="80"/>
                                        <p:tgtEl>
                                          <p:spTgt spid="1538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80"/>
                                        <p:tgtEl>
                                          <p:spTgt spid="1538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5" grpId="0"/>
      <p:bldP spid="15366" grpId="0"/>
      <p:bldP spid="15373" grpId="0"/>
      <p:bldP spid="15374" grpId="0"/>
      <p:bldP spid="15375" grpId="0"/>
      <p:bldP spid="15376" grpId="0"/>
      <p:bldP spid="15377" grpId="0"/>
      <p:bldP spid="15378" grpId="0"/>
      <p:bldP spid="15380" grpId="0"/>
      <p:bldP spid="15381" grpId="0"/>
      <p:bldP spid="15382" grpId="0"/>
      <p:bldP spid="15383" grpId="0"/>
      <p:bldP spid="1538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WordArt 2"/>
          <p:cNvSpPr>
            <a:spLocks noChangeArrowheads="1" noChangeShapeType="1" noTextEdit="1"/>
          </p:cNvSpPr>
          <p:nvPr/>
        </p:nvSpPr>
        <p:spPr bwMode="auto">
          <a:xfrm>
            <a:off x="2590800" y="0"/>
            <a:ext cx="4191000" cy="1066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1"/>
            <a:r>
              <a:rPr lang="ar-JO" sz="3600" b="1" kern="10">
                <a:ln w="50800">
                  <a:solidFill>
                    <a:srgbClr val="8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 panose="020B0806030902050204" pitchFamily="34" charset="0"/>
              </a:rPr>
              <a:t>الكتلة و الوزن</a:t>
            </a:r>
            <a:endParaRPr lang="en-US" sz="3600" b="1" kern="10">
              <a:ln w="50800">
                <a:solidFill>
                  <a:srgbClr val="800000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 panose="020B0806030902050204" pitchFamily="34" charset="0"/>
            </a:endParaRPr>
          </a:p>
        </p:txBody>
      </p:sp>
      <p:sp>
        <p:nvSpPr>
          <p:cNvPr id="14339" name="WordArt 3"/>
          <p:cNvSpPr>
            <a:spLocks noChangeArrowheads="1" noChangeShapeType="1" noTextEdit="1"/>
          </p:cNvSpPr>
          <p:nvPr/>
        </p:nvSpPr>
        <p:spPr bwMode="auto">
          <a:xfrm>
            <a:off x="7010400" y="990600"/>
            <a:ext cx="1828800" cy="838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1"/>
            <a:r>
              <a:rPr lang="ar-JO" sz="3600" b="1" kern="10">
                <a:ln w="50800">
                  <a:solidFill>
                    <a:srgbClr val="8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 panose="020B0806030902050204" pitchFamily="34" charset="0"/>
              </a:rPr>
              <a:t>الكتلة :</a:t>
            </a:r>
            <a:endParaRPr lang="en-US" sz="3600" b="1" kern="10">
              <a:ln w="50800">
                <a:solidFill>
                  <a:srgbClr val="800000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 panose="020B0806030902050204" pitchFamily="34" charset="0"/>
            </a:endParaRP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1238250" y="1219200"/>
            <a:ext cx="569595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 rtl="1"/>
            <a:r>
              <a:rPr lang="ar-SA" altLang="en-US" sz="3600" b="1"/>
              <a:t>هي كمية المادة الموجودة في الجسم .</a:t>
            </a:r>
          </a:p>
          <a:p>
            <a:pPr algn="r" rtl="1"/>
            <a:r>
              <a:rPr lang="ar-SA" altLang="en-US" sz="3600" b="1"/>
              <a:t>و تقاس بوحدة </a:t>
            </a:r>
            <a:r>
              <a:rPr lang="ar-SA" altLang="en-US" sz="3600" b="1">
                <a:solidFill>
                  <a:srgbClr val="FF0000"/>
                </a:solidFill>
              </a:rPr>
              <a:t>كيلوغرام</a:t>
            </a:r>
            <a:r>
              <a:rPr lang="ar-SA" altLang="en-US" sz="3600" b="1"/>
              <a:t> </a:t>
            </a:r>
            <a:r>
              <a:rPr lang="ar-SA" altLang="en-US" sz="3600" b="1">
                <a:solidFill>
                  <a:srgbClr val="FF0000"/>
                </a:solidFill>
              </a:rPr>
              <a:t>( كغم ).</a:t>
            </a:r>
            <a:r>
              <a:rPr lang="ar-SA" altLang="en-US" sz="3600" b="1"/>
              <a:t> </a:t>
            </a:r>
            <a:endParaRPr lang="en-US" altLang="en-US" sz="3600" b="1"/>
          </a:p>
        </p:txBody>
      </p:sp>
      <p:sp>
        <p:nvSpPr>
          <p:cNvPr id="14341" name="WordArt 5"/>
          <p:cNvSpPr>
            <a:spLocks noChangeArrowheads="1" noChangeShapeType="1" noTextEdit="1"/>
          </p:cNvSpPr>
          <p:nvPr/>
        </p:nvSpPr>
        <p:spPr bwMode="auto">
          <a:xfrm>
            <a:off x="7010400" y="2286000"/>
            <a:ext cx="1828800" cy="838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1"/>
            <a:r>
              <a:rPr lang="ar-JO" sz="3600" b="1" kern="10">
                <a:ln w="50800">
                  <a:solidFill>
                    <a:srgbClr val="8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 panose="020B0806030902050204" pitchFamily="34" charset="0"/>
              </a:rPr>
              <a:t>الوزن :</a:t>
            </a:r>
            <a:endParaRPr lang="en-US" sz="3600" b="1" kern="10">
              <a:ln w="50800">
                <a:solidFill>
                  <a:srgbClr val="800000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 panose="020B0806030902050204" pitchFamily="34" charset="0"/>
            </a:endParaRPr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2590800" y="2514600"/>
            <a:ext cx="441483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 rtl="1"/>
            <a:r>
              <a:rPr lang="ar-SA" altLang="en-US" sz="3200" b="1"/>
              <a:t>هو قوة الجذب التي تشد الجسم .</a:t>
            </a:r>
            <a:endParaRPr lang="en-US" altLang="en-US" sz="3200" b="1"/>
          </a:p>
        </p:txBody>
      </p:sp>
      <p:sp>
        <p:nvSpPr>
          <p:cNvPr id="14343" name="AutoShape 7">
            <a:hlinkClick r:id="rId3" action="ppaction://hlinkfile" highlightClick="1"/>
          </p:cNvPr>
          <p:cNvSpPr>
            <a:spLocks noChangeArrowheads="1"/>
          </p:cNvSpPr>
          <p:nvPr/>
        </p:nvSpPr>
        <p:spPr bwMode="auto">
          <a:xfrm>
            <a:off x="6400800" y="6172200"/>
            <a:ext cx="1295400" cy="685800"/>
          </a:xfrm>
          <a:prstGeom prst="actionButtonMovie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ar-SA" altLang="en-US" sz="3600" b="1">
                <a:solidFill>
                  <a:srgbClr val="FF0000"/>
                </a:solidFill>
              </a:rPr>
              <a:t>شاهد</a:t>
            </a:r>
            <a:endParaRPr lang="en-US" altLang="en-US" sz="3600" b="1">
              <a:solidFill>
                <a:srgbClr val="FF0000"/>
              </a:solidFill>
            </a:endParaRPr>
          </a:p>
        </p:txBody>
      </p:sp>
      <p:sp>
        <p:nvSpPr>
          <p:cNvPr id="14344" name="AutoShape 8">
            <a:hlinkClick r:id="rId4" action="ppaction://hlinkfile" highlightClick="1"/>
          </p:cNvPr>
          <p:cNvSpPr>
            <a:spLocks noChangeArrowheads="1"/>
          </p:cNvSpPr>
          <p:nvPr/>
        </p:nvSpPr>
        <p:spPr bwMode="auto">
          <a:xfrm>
            <a:off x="4953000" y="6172200"/>
            <a:ext cx="1295400" cy="685800"/>
          </a:xfrm>
          <a:prstGeom prst="actionButtonMovie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ar-SA" altLang="en-US" sz="3600" b="1">
                <a:solidFill>
                  <a:srgbClr val="FF0000"/>
                </a:solidFill>
              </a:rPr>
              <a:t>شاهد</a:t>
            </a:r>
            <a:endParaRPr lang="en-US" altLang="en-US" sz="3600" b="1">
              <a:solidFill>
                <a:srgbClr val="FF0000"/>
              </a:solidFill>
            </a:endParaRPr>
          </a:p>
        </p:txBody>
      </p:sp>
      <p:sp>
        <p:nvSpPr>
          <p:cNvPr id="14345" name="AutoShape 9">
            <a:hlinkClick r:id="rId5" action="ppaction://hlinkfile" highlightClick="1"/>
          </p:cNvPr>
          <p:cNvSpPr>
            <a:spLocks noChangeArrowheads="1"/>
          </p:cNvSpPr>
          <p:nvPr/>
        </p:nvSpPr>
        <p:spPr bwMode="auto">
          <a:xfrm>
            <a:off x="7848600" y="6172200"/>
            <a:ext cx="1295400" cy="685800"/>
          </a:xfrm>
          <a:prstGeom prst="actionButtonMovie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ar-SA" altLang="en-US" sz="3600" b="1">
                <a:solidFill>
                  <a:srgbClr val="FF0000"/>
                </a:solidFill>
              </a:rPr>
              <a:t>شاهد</a:t>
            </a:r>
            <a:endParaRPr lang="en-US" altLang="en-US" sz="3600" b="1">
              <a:solidFill>
                <a:srgbClr val="FF0000"/>
              </a:solidFill>
            </a:endParaRPr>
          </a:p>
        </p:txBody>
      </p:sp>
      <p:sp>
        <p:nvSpPr>
          <p:cNvPr id="14346" name="Text Box 10"/>
          <p:cNvSpPr txBox="1">
            <a:spLocks noChangeArrowheads="1"/>
          </p:cNvSpPr>
          <p:nvPr/>
        </p:nvSpPr>
        <p:spPr bwMode="auto">
          <a:xfrm>
            <a:off x="3200400" y="4648200"/>
            <a:ext cx="5524500" cy="1373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 rtl="1"/>
            <a:r>
              <a:rPr lang="ar-SA" altLang="en-US" sz="2800" b="1"/>
              <a:t>يختلف وزن الجسم حسب الكوكب الذي يوجد </a:t>
            </a:r>
          </a:p>
          <a:p>
            <a:pPr algn="r" rtl="1"/>
            <a:r>
              <a:rPr lang="ar-SA" altLang="en-US" sz="2800" b="1"/>
              <a:t>عليه مثلاً وزن الجسم على القمر يساوي سدس</a:t>
            </a:r>
          </a:p>
          <a:p>
            <a:pPr algn="r" rtl="1"/>
            <a:r>
              <a:rPr lang="ar-SA" altLang="en-US" sz="2800" b="1"/>
              <a:t>وزنه على الارض .</a:t>
            </a:r>
            <a:endParaRPr lang="en-US" altLang="en-US" sz="2800" b="1"/>
          </a:p>
        </p:txBody>
      </p:sp>
      <p:sp>
        <p:nvSpPr>
          <p:cNvPr id="14347" name="Rectangle 11">
            <a:hlinkClick r:id="rId6" action="ppaction://hlinkfile"/>
          </p:cNvPr>
          <p:cNvSpPr>
            <a:spLocks noChangeArrowheads="1"/>
          </p:cNvSpPr>
          <p:nvPr/>
        </p:nvSpPr>
        <p:spPr bwMode="auto">
          <a:xfrm>
            <a:off x="0" y="6172200"/>
            <a:ext cx="4800600" cy="609600"/>
          </a:xfrm>
          <a:prstGeom prst="rect">
            <a:avLst/>
          </a:prstGeom>
          <a:solidFill>
            <a:srgbClr val="FF0000"/>
          </a:solidFill>
          <a:ln w="76200" cmpd="tri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ar-SA" altLang="en-US" sz="3200" b="1">
                <a:solidFill>
                  <a:schemeClr val="bg1"/>
                </a:solidFill>
              </a:rPr>
              <a:t>اعرف وزنك على الكواكب الاخرى</a:t>
            </a:r>
            <a:endParaRPr lang="en-US" altLang="en-US" sz="3200" b="1">
              <a:solidFill>
                <a:schemeClr val="bg1"/>
              </a:solidFill>
            </a:endParaRPr>
          </a:p>
        </p:txBody>
      </p:sp>
      <p:pic>
        <p:nvPicPr>
          <p:cNvPr id="14348" name="Picture 12" descr="اسحق نيوتن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38400"/>
            <a:ext cx="2359025" cy="312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350" name="Text Box 14"/>
          <p:cNvSpPr txBox="1">
            <a:spLocks noChangeArrowheads="1"/>
          </p:cNvSpPr>
          <p:nvPr/>
        </p:nvSpPr>
        <p:spPr bwMode="auto">
          <a:xfrm>
            <a:off x="2243138" y="3100388"/>
            <a:ext cx="6559550" cy="155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 rtl="1"/>
            <a:r>
              <a:rPr lang="ar-SA" altLang="en-US" sz="3200" b="1">
                <a:solidFill>
                  <a:srgbClr val="FF0000"/>
                </a:solidFill>
              </a:rPr>
              <a:t>الكتلة و الوزن تعتمدان على كمية مادة الجسم </a:t>
            </a:r>
          </a:p>
          <a:p>
            <a:pPr algn="r" rtl="1"/>
            <a:r>
              <a:rPr lang="ar-SA" altLang="en-US" sz="3200" b="1">
                <a:solidFill>
                  <a:srgbClr val="FF0000"/>
                </a:solidFill>
              </a:rPr>
              <a:t>و الوزن يعتمد أيضا على قوة الجاذبية و يقاس</a:t>
            </a:r>
          </a:p>
          <a:p>
            <a:pPr algn="r" rtl="1"/>
            <a:r>
              <a:rPr lang="ar-SA" altLang="en-US" sz="3200" b="1">
                <a:solidFill>
                  <a:srgbClr val="FF0000"/>
                </a:solidFill>
              </a:rPr>
              <a:t>باستخدام </a:t>
            </a:r>
            <a:r>
              <a:rPr lang="ar-SA" altLang="en-US" sz="3200" b="1">
                <a:solidFill>
                  <a:srgbClr val="0000FF"/>
                </a:solidFill>
              </a:rPr>
              <a:t>الميزان الزنبركي</a:t>
            </a:r>
            <a:r>
              <a:rPr lang="ar-SA" altLang="en-US" sz="3200" b="1">
                <a:solidFill>
                  <a:srgbClr val="FF0000"/>
                </a:solidFill>
              </a:rPr>
              <a:t> و وحدة قياسة </a:t>
            </a:r>
            <a:r>
              <a:rPr lang="ar-SA" altLang="en-US" sz="3200" b="1">
                <a:solidFill>
                  <a:srgbClr val="0000FF"/>
                </a:solidFill>
              </a:rPr>
              <a:t>نيوتن</a:t>
            </a:r>
            <a:r>
              <a:rPr lang="ar-SA" altLang="en-US" sz="3200" b="1">
                <a:solidFill>
                  <a:srgbClr val="FF0000"/>
                </a:solidFill>
              </a:rPr>
              <a:t>.</a:t>
            </a:r>
            <a:endParaRPr lang="en-US" altLang="en-US" sz="32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4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4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43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/>
      <p:bldP spid="14342" grpId="0"/>
      <p:bldP spid="14343" grpId="0" animBg="1"/>
      <p:bldP spid="14344" grpId="0" animBg="1"/>
      <p:bldP spid="14345" grpId="0" animBg="1"/>
      <p:bldP spid="14346" grpId="0"/>
      <p:bldP spid="14347" grpId="0" animBg="1"/>
      <p:bldP spid="1435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21" name="Rectangle 9"/>
          <p:cNvSpPr>
            <a:spLocks noChangeArrowheads="1"/>
          </p:cNvSpPr>
          <p:nvPr/>
        </p:nvSpPr>
        <p:spPr bwMode="auto">
          <a:xfrm>
            <a:off x="3352800" y="2362200"/>
            <a:ext cx="5486400" cy="1219200"/>
          </a:xfrm>
          <a:prstGeom prst="rect">
            <a:avLst/>
          </a:prstGeom>
          <a:solidFill>
            <a:schemeClr val="accent1"/>
          </a:solidFill>
          <a:ln w="76200" cmpd="tri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14" name="WordArt 2"/>
          <p:cNvSpPr>
            <a:spLocks noChangeArrowheads="1" noChangeShapeType="1" noTextEdit="1"/>
          </p:cNvSpPr>
          <p:nvPr/>
        </p:nvSpPr>
        <p:spPr bwMode="auto">
          <a:xfrm>
            <a:off x="3200400" y="0"/>
            <a:ext cx="2286000" cy="12192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Triangle">
              <a:avLst>
                <a:gd name="adj" fmla="val 50000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  <a:contourClr>
                <a:srgbClr val="FFFFCC"/>
              </a:contourClr>
            </a:sp3d>
          </a:bodyPr>
          <a:lstStyle/>
          <a:p>
            <a:pPr algn="ctr" rtl="1"/>
            <a:r>
              <a:rPr lang="ar-JO" sz="3600" b="1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الكثافة</a:t>
            </a:r>
            <a:endParaRPr lang="en-US" sz="3600" b="1" kern="10">
              <a:ln w="9525">
                <a:round/>
                <a:headEnd/>
                <a:tailEnd/>
              </a:ln>
              <a:gradFill rotWithShape="0">
                <a:gsLst>
                  <a:gs pos="0">
                    <a:srgbClr val="FFFFCC"/>
                  </a:gs>
                  <a:gs pos="100000">
                    <a:srgbClr val="FF9999"/>
                  </a:gs>
                </a:gsLst>
                <a:lin ang="5400000" scaled="1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1295400" y="1187450"/>
            <a:ext cx="63055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 rtl="1"/>
            <a:r>
              <a:rPr lang="ar-SA" altLang="en-US" sz="3600" b="1"/>
              <a:t>هي كمية المادة الموجودة في حجم معين  </a:t>
            </a:r>
            <a:endParaRPr lang="en-US" altLang="en-US" sz="3600" b="1"/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4357688" y="1828800"/>
            <a:ext cx="449738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 rtl="1"/>
            <a:r>
              <a:rPr lang="ar-SA" altLang="en-US" sz="2800" b="1">
                <a:solidFill>
                  <a:srgbClr val="0000FF"/>
                </a:solidFill>
              </a:rPr>
              <a:t>تقاس الكثافة بقسمة الكتلة على الحجم</a:t>
            </a:r>
            <a:endParaRPr lang="en-US" altLang="en-US" sz="2800" b="1">
              <a:solidFill>
                <a:srgbClr val="0000FF"/>
              </a:solidFill>
            </a:endParaRPr>
          </a:p>
        </p:txBody>
      </p:sp>
      <p:sp>
        <p:nvSpPr>
          <p:cNvPr id="13317" name="WordArt 5"/>
          <p:cNvSpPr>
            <a:spLocks noChangeArrowheads="1" noChangeShapeType="1" noTextEdit="1"/>
          </p:cNvSpPr>
          <p:nvPr/>
        </p:nvSpPr>
        <p:spPr bwMode="auto">
          <a:xfrm>
            <a:off x="7162800" y="2514600"/>
            <a:ext cx="1533525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1"/>
            <a:r>
              <a:rPr lang="ar-JO" sz="3600" b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 panose="020B0806030902050204" pitchFamily="34" charset="0"/>
              </a:rPr>
              <a:t>الكثافة = </a:t>
            </a:r>
            <a:endParaRPr lang="en-US" sz="3600" b="1" kern="1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 panose="020B0806030902050204" pitchFamily="34" charset="0"/>
            </a:endParaRPr>
          </a:p>
        </p:txBody>
      </p:sp>
      <p:sp>
        <p:nvSpPr>
          <p:cNvPr id="13318" name="WordArt 6"/>
          <p:cNvSpPr>
            <a:spLocks noChangeArrowheads="1" noChangeShapeType="1" noTextEdit="1"/>
          </p:cNvSpPr>
          <p:nvPr/>
        </p:nvSpPr>
        <p:spPr bwMode="auto">
          <a:xfrm>
            <a:off x="5486400" y="2514600"/>
            <a:ext cx="1533525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1"/>
            <a:r>
              <a:rPr lang="ar-JO" sz="3600" b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 panose="020B0806030902050204" pitchFamily="34" charset="0"/>
              </a:rPr>
              <a:t>الكتلة  </a:t>
            </a:r>
            <a:endParaRPr lang="en-US" sz="3600" b="1" kern="1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 panose="020B0806030902050204" pitchFamily="34" charset="0"/>
            </a:endParaRPr>
          </a:p>
        </p:txBody>
      </p:sp>
      <p:sp>
        <p:nvSpPr>
          <p:cNvPr id="13319" name="WordArt 7"/>
          <p:cNvSpPr>
            <a:spLocks noChangeArrowheads="1" noChangeShapeType="1" noTextEdit="1"/>
          </p:cNvSpPr>
          <p:nvPr/>
        </p:nvSpPr>
        <p:spPr bwMode="auto">
          <a:xfrm>
            <a:off x="3429000" y="2667000"/>
            <a:ext cx="1533525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1"/>
            <a:r>
              <a:rPr lang="ar-JO" sz="3600" b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 panose="020B0806030902050204" pitchFamily="34" charset="0"/>
              </a:rPr>
              <a:t>الحجم </a:t>
            </a:r>
            <a:endParaRPr lang="en-US" sz="3600" b="1" kern="1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 panose="020B0806030902050204" pitchFamily="34" charset="0"/>
            </a:endParaRPr>
          </a:p>
        </p:txBody>
      </p:sp>
      <p:sp>
        <p:nvSpPr>
          <p:cNvPr id="13320" name="Text Box 8"/>
          <p:cNvSpPr txBox="1">
            <a:spLocks noChangeArrowheads="1"/>
          </p:cNvSpPr>
          <p:nvPr/>
        </p:nvSpPr>
        <p:spPr bwMode="auto">
          <a:xfrm>
            <a:off x="4991100" y="2514600"/>
            <a:ext cx="70167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rtl="1"/>
            <a:r>
              <a:rPr lang="en-US" altLang="en-US" sz="5400" b="1">
                <a:solidFill>
                  <a:srgbClr val="FF0000"/>
                </a:solidFill>
              </a:rPr>
              <a:t>÷</a:t>
            </a:r>
          </a:p>
        </p:txBody>
      </p:sp>
      <p:sp>
        <p:nvSpPr>
          <p:cNvPr id="13322" name="AutoShape 10"/>
          <p:cNvSpPr>
            <a:spLocks noChangeArrowheads="1"/>
          </p:cNvSpPr>
          <p:nvPr/>
        </p:nvSpPr>
        <p:spPr bwMode="auto">
          <a:xfrm rot="2684811">
            <a:off x="-152400" y="2057400"/>
            <a:ext cx="1752600" cy="1524000"/>
          </a:xfrm>
          <a:prstGeom prst="diamond">
            <a:avLst/>
          </a:prstGeom>
          <a:solidFill>
            <a:srgbClr val="868DD0"/>
          </a:solidFill>
          <a:ln w="9525">
            <a:miter lim="800000"/>
            <a:headEnd/>
            <a:tailEnd/>
          </a:ln>
          <a:effectLst/>
          <a:scene3d>
            <a:camera prst="legacyPerspectiveTopRight"/>
            <a:lightRig rig="legacyFlat3" dir="b"/>
          </a:scene3d>
          <a:sp3d extrusionH="2513000" prstMaterial="legacyMetal">
            <a:bevelT w="13500" h="13500" prst="angle"/>
            <a:bevelB w="13500" h="13500" prst="angle"/>
            <a:extrusionClr>
              <a:srgbClr val="868DD0"/>
            </a:extrusionClr>
            <a:contourClr>
              <a:srgbClr val="868DD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pPr algn="ctr"/>
            <a:r>
              <a:rPr lang="ar-SA" altLang="en-US" sz="3200" b="1"/>
              <a:t>حديد</a:t>
            </a:r>
            <a:endParaRPr lang="en-US" altLang="en-US" sz="3200" b="1"/>
          </a:p>
        </p:txBody>
      </p:sp>
      <p:sp>
        <p:nvSpPr>
          <p:cNvPr id="13323" name="AutoShape 11" descr="خشب متوسط"/>
          <p:cNvSpPr>
            <a:spLocks noChangeArrowheads="1"/>
          </p:cNvSpPr>
          <p:nvPr/>
        </p:nvSpPr>
        <p:spPr bwMode="auto">
          <a:xfrm rot="2684811">
            <a:off x="-152400" y="5181600"/>
            <a:ext cx="1752600" cy="1524000"/>
          </a:xfrm>
          <a:prstGeom prst="diamond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9525">
            <a:miter lim="800000"/>
            <a:headEnd/>
            <a:tailEnd/>
          </a:ln>
          <a:effectLst/>
          <a:scene3d>
            <a:camera prst="legacyPerspectiveTopRight"/>
            <a:lightRig rig="legacyFlat3" dir="b"/>
          </a:scene3d>
          <a:sp3d extrusionH="2513000" prstMaterial="legacyMetal">
            <a:bevelT w="13500" h="13500" prst="angle"/>
            <a:bevelB w="13500" h="13500" prst="angle"/>
            <a:extrusionClr>
              <a:srgbClr val="996633"/>
            </a:extrusionClr>
            <a:contourClr>
              <a:srgbClr val="996633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pPr algn="ctr"/>
            <a:r>
              <a:rPr lang="ar-SA" altLang="en-US" sz="2800" b="1"/>
              <a:t>خشب</a:t>
            </a:r>
            <a:endParaRPr lang="en-US" altLang="en-US" sz="2800" b="1"/>
          </a:p>
        </p:txBody>
      </p:sp>
      <p:sp>
        <p:nvSpPr>
          <p:cNvPr id="13324" name="AutoShape 12"/>
          <p:cNvSpPr>
            <a:spLocks noChangeArrowheads="1"/>
          </p:cNvSpPr>
          <p:nvPr/>
        </p:nvSpPr>
        <p:spPr bwMode="auto">
          <a:xfrm rot="2684811">
            <a:off x="-152400" y="3657600"/>
            <a:ext cx="1752600" cy="1524000"/>
          </a:xfrm>
          <a:prstGeom prst="diamond">
            <a:avLst/>
          </a:prstGeom>
          <a:solidFill>
            <a:srgbClr val="99CCFF"/>
          </a:solidFill>
          <a:ln w="9525">
            <a:miter lim="800000"/>
            <a:headEnd/>
            <a:tailEnd/>
          </a:ln>
          <a:effectLst/>
          <a:scene3d>
            <a:camera prst="legacyPerspectiveTopRight"/>
            <a:lightRig rig="legacyFlat3" dir="b"/>
          </a:scene3d>
          <a:sp3d extrusionH="2513000" prstMaterial="legacyMetal">
            <a:bevelT w="13500" h="13500" prst="angle"/>
            <a:bevelB w="13500" h="13500" prst="angle"/>
            <a:extrusionClr>
              <a:srgbClr val="99CCFF"/>
            </a:extrusionClr>
            <a:contourClr>
              <a:srgbClr val="99CCFF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pPr algn="ctr"/>
            <a:r>
              <a:rPr lang="ar-SA" altLang="en-US" sz="2800" b="1"/>
              <a:t>ألمنيوم</a:t>
            </a:r>
            <a:endParaRPr lang="en-US" altLang="en-US" sz="2800" b="1"/>
          </a:p>
        </p:txBody>
      </p:sp>
      <p:sp>
        <p:nvSpPr>
          <p:cNvPr id="13325" name="Text Box 13"/>
          <p:cNvSpPr txBox="1">
            <a:spLocks noChangeArrowheads="1"/>
          </p:cNvSpPr>
          <p:nvPr/>
        </p:nvSpPr>
        <p:spPr bwMode="auto">
          <a:xfrm>
            <a:off x="4438650" y="3722688"/>
            <a:ext cx="41878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 rtl="1"/>
            <a:r>
              <a:rPr lang="ar-SA" altLang="en-US" sz="2800" b="1">
                <a:solidFill>
                  <a:srgbClr val="0000FF"/>
                </a:solidFill>
              </a:rPr>
              <a:t>اذا كان  :   كتلة الجسم : </a:t>
            </a:r>
            <a:r>
              <a:rPr lang="en-US" altLang="en-US" sz="2800" b="1">
                <a:solidFill>
                  <a:srgbClr val="0000FF"/>
                </a:solidFill>
              </a:rPr>
              <a:t>15</a:t>
            </a:r>
            <a:r>
              <a:rPr lang="ar-SA" altLang="en-US" sz="2800" b="1">
                <a:solidFill>
                  <a:srgbClr val="0000FF"/>
                </a:solidFill>
              </a:rPr>
              <a:t> غرام</a:t>
            </a:r>
            <a:endParaRPr lang="en-US" altLang="en-US" sz="2800" b="1">
              <a:solidFill>
                <a:srgbClr val="0000FF"/>
              </a:solidFill>
            </a:endParaRPr>
          </a:p>
        </p:txBody>
      </p:sp>
      <p:sp>
        <p:nvSpPr>
          <p:cNvPr id="13326" name="Text Box 14"/>
          <p:cNvSpPr txBox="1">
            <a:spLocks noChangeArrowheads="1"/>
          </p:cNvSpPr>
          <p:nvPr/>
        </p:nvSpPr>
        <p:spPr bwMode="auto">
          <a:xfrm>
            <a:off x="3657600" y="4191000"/>
            <a:ext cx="36290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 rtl="1"/>
            <a:r>
              <a:rPr lang="ar-SA" altLang="en-US" sz="2800" b="1">
                <a:solidFill>
                  <a:srgbClr val="0000FF"/>
                </a:solidFill>
              </a:rPr>
              <a:t>حجم الجسم : </a:t>
            </a:r>
            <a:r>
              <a:rPr lang="en-US" altLang="en-US" sz="2800" b="1">
                <a:solidFill>
                  <a:srgbClr val="0000FF"/>
                </a:solidFill>
              </a:rPr>
              <a:t>5</a:t>
            </a:r>
            <a:r>
              <a:rPr lang="ar-SA" altLang="en-US" sz="2800" b="1">
                <a:solidFill>
                  <a:srgbClr val="0000FF"/>
                </a:solidFill>
              </a:rPr>
              <a:t> سنتمتر مكعب    </a:t>
            </a:r>
            <a:endParaRPr lang="en-US" altLang="en-US" sz="2800" b="1">
              <a:solidFill>
                <a:srgbClr val="0000FF"/>
              </a:solidFill>
            </a:endParaRPr>
          </a:p>
        </p:txBody>
      </p:sp>
      <p:sp>
        <p:nvSpPr>
          <p:cNvPr id="13327" name="WordArt 15"/>
          <p:cNvSpPr>
            <a:spLocks noChangeArrowheads="1" noChangeShapeType="1" noTextEdit="1"/>
          </p:cNvSpPr>
          <p:nvPr/>
        </p:nvSpPr>
        <p:spPr bwMode="auto">
          <a:xfrm>
            <a:off x="7162800" y="4648200"/>
            <a:ext cx="1533525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1"/>
            <a:r>
              <a:rPr lang="ar-JO" sz="3600" b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 panose="020B0806030902050204" pitchFamily="34" charset="0"/>
              </a:rPr>
              <a:t>الكثافة = </a:t>
            </a:r>
            <a:endParaRPr lang="en-US" sz="3600" b="1" kern="1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 panose="020B0806030902050204" pitchFamily="34" charset="0"/>
            </a:endParaRPr>
          </a:p>
        </p:txBody>
      </p:sp>
      <p:sp>
        <p:nvSpPr>
          <p:cNvPr id="13328" name="Text Box 16"/>
          <p:cNvSpPr txBox="1">
            <a:spLocks noChangeArrowheads="1"/>
          </p:cNvSpPr>
          <p:nvPr/>
        </p:nvSpPr>
        <p:spPr bwMode="auto">
          <a:xfrm>
            <a:off x="4114800" y="4876800"/>
            <a:ext cx="29876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rtl="1"/>
            <a:r>
              <a:rPr lang="en-US" altLang="en-US" sz="2800" b="1"/>
              <a:t>15</a:t>
            </a:r>
            <a:r>
              <a:rPr lang="ar-SA" altLang="en-US" sz="2800" b="1"/>
              <a:t> غم  </a:t>
            </a:r>
            <a:r>
              <a:rPr lang="en-US" altLang="en-US" sz="2800" b="1"/>
              <a:t>÷ </a:t>
            </a:r>
            <a:r>
              <a:rPr lang="ar-SA" altLang="en-US" sz="2800" b="1"/>
              <a:t>  </a:t>
            </a:r>
            <a:r>
              <a:rPr lang="en-US" altLang="en-US" sz="2800" b="1"/>
              <a:t>5</a:t>
            </a:r>
            <a:r>
              <a:rPr lang="ar-SA" altLang="en-US" sz="2800" b="1"/>
              <a:t> سم3</a:t>
            </a:r>
            <a:endParaRPr lang="en-US" altLang="en-US" sz="2800" b="1"/>
          </a:p>
        </p:txBody>
      </p:sp>
      <p:sp>
        <p:nvSpPr>
          <p:cNvPr id="13329" name="WordArt 17"/>
          <p:cNvSpPr>
            <a:spLocks noChangeArrowheads="1" noChangeShapeType="1" noTextEdit="1"/>
          </p:cNvSpPr>
          <p:nvPr/>
        </p:nvSpPr>
        <p:spPr bwMode="auto">
          <a:xfrm>
            <a:off x="7239000" y="5562600"/>
            <a:ext cx="1533525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1"/>
            <a:r>
              <a:rPr lang="ar-JO" sz="3600" b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 panose="020B0806030902050204" pitchFamily="34" charset="0"/>
              </a:rPr>
              <a:t>الكثافة = </a:t>
            </a:r>
            <a:endParaRPr lang="en-US" sz="3600" b="1" kern="1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 panose="020B0806030902050204" pitchFamily="34" charset="0"/>
            </a:endParaRPr>
          </a:p>
        </p:txBody>
      </p:sp>
      <p:sp>
        <p:nvSpPr>
          <p:cNvPr id="13330" name="Text Box 18"/>
          <p:cNvSpPr txBox="1">
            <a:spLocks noChangeArrowheads="1"/>
          </p:cNvSpPr>
          <p:nvPr/>
        </p:nvSpPr>
        <p:spPr bwMode="auto">
          <a:xfrm>
            <a:off x="4565650" y="5703888"/>
            <a:ext cx="26733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 rtl="1"/>
            <a:r>
              <a:rPr lang="en-US" altLang="en-US" sz="2800" b="1"/>
              <a:t>3</a:t>
            </a:r>
            <a:r>
              <a:rPr lang="ar-SA" altLang="en-US" sz="2800" b="1"/>
              <a:t> غرام/سنتمتر مكعب</a:t>
            </a:r>
            <a:endParaRPr lang="en-US" altLang="en-US" sz="2800" b="1"/>
          </a:p>
        </p:txBody>
      </p:sp>
      <p:sp>
        <p:nvSpPr>
          <p:cNvPr id="13331" name="Rectangle 19"/>
          <p:cNvSpPr>
            <a:spLocks noChangeArrowheads="1"/>
          </p:cNvSpPr>
          <p:nvPr/>
        </p:nvSpPr>
        <p:spPr bwMode="auto">
          <a:xfrm>
            <a:off x="2667000" y="6324600"/>
            <a:ext cx="64008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ar-SA" altLang="en-US" sz="2000" b="1">
                <a:solidFill>
                  <a:srgbClr val="FF0000"/>
                </a:solidFill>
              </a:rPr>
              <a:t>كثافة المادة تبقى قيمنها ثابتة بغض النظر عن مقدار كتلة المادة و حجمها </a:t>
            </a:r>
            <a:endParaRPr lang="en-US" altLang="en-US" sz="2000" b="1">
              <a:solidFill>
                <a:srgbClr val="FF0000"/>
              </a:solidFill>
            </a:endParaRPr>
          </a:p>
        </p:txBody>
      </p:sp>
      <p:sp>
        <p:nvSpPr>
          <p:cNvPr id="13332" name="AutoShape 20" descr="20%"/>
          <p:cNvSpPr>
            <a:spLocks noChangeArrowheads="1"/>
          </p:cNvSpPr>
          <p:nvPr/>
        </p:nvSpPr>
        <p:spPr bwMode="auto">
          <a:xfrm rot="2684811">
            <a:off x="1600200" y="2057400"/>
            <a:ext cx="1752600" cy="1524000"/>
          </a:xfrm>
          <a:prstGeom prst="diamond">
            <a:avLst/>
          </a:prstGeom>
          <a:pattFill prst="pct20">
            <a:fgClr>
              <a:srgbClr val="868DD0"/>
            </a:fgClr>
            <a:bgClr>
              <a:schemeClr val="bg1"/>
            </a:bgClr>
          </a:pattFill>
          <a:ln w="9525">
            <a:miter lim="800000"/>
            <a:headEnd/>
            <a:tailEnd/>
          </a:ln>
          <a:effectLst/>
          <a:scene3d>
            <a:camera prst="legacyPerspectiveTopRight"/>
            <a:lightRig rig="legacyFlat3" dir="b"/>
          </a:scene3d>
          <a:sp3d extrusionH="2513000" prstMaterial="legacyMetal">
            <a:bevelT w="13500" h="13500" prst="angle"/>
            <a:bevelB w="13500" h="13500" prst="angle"/>
            <a:extrusionClr>
              <a:srgbClr val="868DD0"/>
            </a:extrusionClr>
            <a:contourClr>
              <a:srgbClr val="868DD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pPr algn="ctr"/>
            <a:r>
              <a:rPr lang="ar-SA" altLang="en-US" sz="3200" b="1"/>
              <a:t>حديد</a:t>
            </a:r>
            <a:endParaRPr lang="en-US" altLang="en-US" sz="3200" b="1"/>
          </a:p>
        </p:txBody>
      </p:sp>
      <p:sp>
        <p:nvSpPr>
          <p:cNvPr id="13333" name="AutoShape 21" descr="5%"/>
          <p:cNvSpPr>
            <a:spLocks noChangeArrowheads="1"/>
          </p:cNvSpPr>
          <p:nvPr/>
        </p:nvSpPr>
        <p:spPr bwMode="auto">
          <a:xfrm rot="2684811">
            <a:off x="1752600" y="4953000"/>
            <a:ext cx="1752600" cy="1524000"/>
          </a:xfrm>
          <a:prstGeom prst="diamond">
            <a:avLst/>
          </a:prstGeom>
          <a:pattFill prst="pct5">
            <a:fgClr>
              <a:srgbClr val="996633"/>
            </a:fgClr>
            <a:bgClr>
              <a:schemeClr val="bg1"/>
            </a:bgClr>
          </a:pattFill>
          <a:ln w="9525">
            <a:miter lim="800000"/>
            <a:headEnd/>
            <a:tailEnd/>
          </a:ln>
          <a:effectLst/>
          <a:scene3d>
            <a:camera prst="legacyPerspectiveTopRight"/>
            <a:lightRig rig="legacyFlat3" dir="b"/>
          </a:scene3d>
          <a:sp3d extrusionH="2513000" prstMaterial="legacyMetal">
            <a:bevelT w="13500" h="13500" prst="angle"/>
            <a:bevelB w="13500" h="13500" prst="angle"/>
            <a:extrusionClr>
              <a:srgbClr val="996633"/>
            </a:extrusionClr>
            <a:contourClr>
              <a:srgbClr val="996633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pPr algn="ctr"/>
            <a:r>
              <a:rPr lang="ar-SA" altLang="en-US" sz="2800" b="1"/>
              <a:t>خشب</a:t>
            </a:r>
            <a:endParaRPr lang="en-US" altLang="en-US" sz="2800" b="1"/>
          </a:p>
        </p:txBody>
      </p:sp>
      <p:sp>
        <p:nvSpPr>
          <p:cNvPr id="13334" name="AutoShape 22" descr="10%"/>
          <p:cNvSpPr>
            <a:spLocks noChangeArrowheads="1"/>
          </p:cNvSpPr>
          <p:nvPr/>
        </p:nvSpPr>
        <p:spPr bwMode="auto">
          <a:xfrm rot="2684811">
            <a:off x="1676400" y="3429000"/>
            <a:ext cx="1752600" cy="1524000"/>
          </a:xfrm>
          <a:prstGeom prst="diamond">
            <a:avLst/>
          </a:prstGeom>
          <a:pattFill prst="pct10">
            <a:fgClr>
              <a:srgbClr val="99CCFF"/>
            </a:fgClr>
            <a:bgClr>
              <a:schemeClr val="bg1"/>
            </a:bgClr>
          </a:pattFill>
          <a:ln w="9525">
            <a:miter lim="800000"/>
            <a:headEnd/>
            <a:tailEnd/>
          </a:ln>
          <a:effectLst/>
          <a:scene3d>
            <a:camera prst="legacyPerspectiveTopRight"/>
            <a:lightRig rig="legacyFlat3" dir="b"/>
          </a:scene3d>
          <a:sp3d extrusionH="2513000" prstMaterial="legacyMetal">
            <a:bevelT w="13500" h="13500" prst="angle"/>
            <a:bevelB w="13500" h="13500" prst="angle"/>
            <a:extrusionClr>
              <a:srgbClr val="99CCFF"/>
            </a:extrusionClr>
            <a:contourClr>
              <a:srgbClr val="99CCFF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pPr algn="ctr"/>
            <a:r>
              <a:rPr lang="ar-SA" altLang="en-US" sz="2800" b="1"/>
              <a:t>ألمنيوم</a:t>
            </a:r>
            <a:endParaRPr lang="en-US" altLang="en-US" sz="2800" b="1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3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3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3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3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3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13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33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6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6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7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0" fill="hold"/>
                                        <p:tgtEl>
                                          <p:spTgt spid="133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0" fill="hold"/>
                                        <p:tgtEl>
                                          <p:spTgt spid="133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7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0" fill="hold"/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0" fill="hold"/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000"/>
                                        <p:tgtEl>
                                          <p:spTgt spid="133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2000" fill="hold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000" fill="hold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2000" fill="hold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 nodeType="clickPar">
                      <p:stCondLst>
                        <p:cond delay="indefinite"/>
                      </p:stCondLst>
                      <p:childTnLst>
                        <p:par>
                          <p:cTn id="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9" dur="500"/>
                                        <p:tgtEl>
                                          <p:spTgt spid="13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 nodeType="clickPar">
                      <p:stCondLst>
                        <p:cond delay="indefinite"/>
                      </p:stCondLst>
                      <p:childTnLst>
                        <p:par>
                          <p:cTn id="10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2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2000"/>
                                        <p:tgtEl>
                                          <p:spTgt spid="133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2000" fill="hold"/>
                                        <p:tgtEl>
                                          <p:spTgt spid="133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2000" fill="hold"/>
                                        <p:tgtEl>
                                          <p:spTgt spid="133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2000" fill="hold"/>
                                        <p:tgtEl>
                                          <p:spTgt spid="133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 nodeType="clickPar">
                      <p:stCondLst>
                        <p:cond delay="indefinite"/>
                      </p:stCondLst>
                      <p:childTnLst>
                        <p:par>
                          <p:cTn id="10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133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133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133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1333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1333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1333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13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13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13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" dur="500" tmFilter="0, 0; .2, .5; .8, .5; 1, 0"/>
                                        <p:tgtEl>
                                          <p:spTgt spid="13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9" dur="250" autoRev="1" fill="hold"/>
                                        <p:tgtEl>
                                          <p:spTgt spid="13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/>
      <p:bldP spid="13316" grpId="0"/>
      <p:bldP spid="13320" grpId="0"/>
      <p:bldP spid="13322" grpId="0" animBg="1"/>
      <p:bldP spid="13323" grpId="0" animBg="1"/>
      <p:bldP spid="13324" grpId="0" animBg="1"/>
      <p:bldP spid="13325" grpId="0"/>
      <p:bldP spid="13326" grpId="0"/>
      <p:bldP spid="13328" grpId="0"/>
      <p:bldP spid="13330" grpId="0"/>
      <p:bldP spid="13331" grpId="0" build="allAtOnce" animBg="1"/>
      <p:bldP spid="13332" grpId="0" animBg="1"/>
      <p:bldP spid="13333" grpId="0" animBg="1"/>
      <p:bldP spid="1333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WordArt 2"/>
          <p:cNvSpPr>
            <a:spLocks noChangeArrowheads="1" noChangeShapeType="1" noTextEdit="1"/>
          </p:cNvSpPr>
          <p:nvPr/>
        </p:nvSpPr>
        <p:spPr bwMode="auto">
          <a:xfrm>
            <a:off x="1828800" y="0"/>
            <a:ext cx="5334000" cy="990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1"/>
            <a:r>
              <a:rPr lang="ar-JO" sz="3600" b="1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 panose="020B0A04020102020204" pitchFamily="34" charset="0"/>
              </a:rPr>
              <a:t>المخاليط  و المحاليل</a:t>
            </a:r>
            <a:endParaRPr lang="en-US" sz="3600" b="1" kern="1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2292" name="WordArt 4"/>
          <p:cNvSpPr>
            <a:spLocks noChangeArrowheads="1" noChangeShapeType="1" noTextEdit="1"/>
          </p:cNvSpPr>
          <p:nvPr/>
        </p:nvSpPr>
        <p:spPr bwMode="auto">
          <a:xfrm>
            <a:off x="6934200" y="1219200"/>
            <a:ext cx="1828800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1"/>
            <a:r>
              <a:rPr lang="ar-JO" sz="3600" b="1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 panose="020B0A04020102020204" pitchFamily="34" charset="0"/>
              </a:rPr>
              <a:t>المخلوط :</a:t>
            </a:r>
            <a:endParaRPr lang="en-US" sz="3600" b="1" kern="1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762000" y="1371600"/>
            <a:ext cx="5859463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 rtl="1"/>
            <a:r>
              <a:rPr lang="ar-SA" altLang="en-US" sz="2800" b="1"/>
              <a:t>هو مزيج من مادتين مختلفتين أو اكثر مع محافظة</a:t>
            </a:r>
          </a:p>
          <a:p>
            <a:pPr algn="r" rtl="1"/>
            <a:r>
              <a:rPr lang="ar-SA" altLang="en-US" sz="2800" b="1"/>
              <a:t> كل منها على خواصه الفيزيائية . </a:t>
            </a:r>
            <a:endParaRPr lang="en-US" altLang="en-US" sz="2800" b="1"/>
          </a:p>
        </p:txBody>
      </p:sp>
      <p:sp>
        <p:nvSpPr>
          <p:cNvPr id="12294" name="WordArt 6"/>
          <p:cNvSpPr>
            <a:spLocks noChangeArrowheads="1" noChangeShapeType="1" noTextEdit="1"/>
          </p:cNvSpPr>
          <p:nvPr/>
        </p:nvSpPr>
        <p:spPr bwMode="auto">
          <a:xfrm>
            <a:off x="7391400" y="2362200"/>
            <a:ext cx="9906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1"/>
            <a:r>
              <a:rPr lang="ar-JO" sz="3600" b="1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 panose="020B0A04020102020204" pitchFamily="34" charset="0"/>
              </a:rPr>
              <a:t>أمثلة :</a:t>
            </a:r>
            <a:endParaRPr lang="en-US" sz="3600" b="1" i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effectLst>
                <a:outerShdw dist="35921" dir="2700000" algn="ctr" rotWithShape="0">
                  <a:srgbClr val="808080">
                    <a:alpha val="80000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grpSp>
        <p:nvGrpSpPr>
          <p:cNvPr id="12300" name="Group 12"/>
          <p:cNvGrpSpPr>
            <a:grpSpLocks/>
          </p:cNvGrpSpPr>
          <p:nvPr/>
        </p:nvGrpSpPr>
        <p:grpSpPr bwMode="auto">
          <a:xfrm>
            <a:off x="6827838" y="3276600"/>
            <a:ext cx="2163762" cy="1317625"/>
            <a:chOff x="4109" y="2064"/>
            <a:chExt cx="1363" cy="830"/>
          </a:xfrm>
        </p:grpSpPr>
        <p:sp>
          <p:nvSpPr>
            <p:cNvPr id="12296" name="Freeform 8" descr="قصاصات ورق كبيرة"/>
            <p:cNvSpPr>
              <a:spLocks/>
            </p:cNvSpPr>
            <p:nvPr/>
          </p:nvSpPr>
          <p:spPr bwMode="auto">
            <a:xfrm>
              <a:off x="4272" y="2064"/>
              <a:ext cx="960" cy="576"/>
            </a:xfrm>
            <a:custGeom>
              <a:avLst/>
              <a:gdLst>
                <a:gd name="T0" fmla="*/ 960 w 960"/>
                <a:gd name="T1" fmla="*/ 0 h 480"/>
                <a:gd name="T2" fmla="*/ 960 w 960"/>
                <a:gd name="T3" fmla="*/ 480 h 480"/>
                <a:gd name="T4" fmla="*/ 0 w 960"/>
                <a:gd name="T5" fmla="*/ 480 h 480"/>
                <a:gd name="T6" fmla="*/ 0 w 960"/>
                <a:gd name="T7" fmla="*/ 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60" h="480">
                  <a:moveTo>
                    <a:pt x="960" y="0"/>
                  </a:moveTo>
                  <a:lnTo>
                    <a:pt x="960" y="480"/>
                  </a:lnTo>
                  <a:lnTo>
                    <a:pt x="0" y="480"/>
                  </a:lnTo>
                  <a:lnTo>
                    <a:pt x="0" y="0"/>
                  </a:lnTo>
                </a:path>
              </a:pathLst>
            </a:custGeom>
            <a:pattFill prst="lgConfetti">
              <a:fgClr>
                <a:schemeClr val="tx1">
                  <a:alpha val="56000"/>
                </a:schemeClr>
              </a:fgClr>
              <a:bgClr>
                <a:srgbClr val="CC9900">
                  <a:alpha val="56000"/>
                </a:srgbClr>
              </a:bgClr>
            </a:pattFill>
            <a:ln w="3810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299" name="Text Box 11"/>
            <p:cNvSpPr txBox="1">
              <a:spLocks noChangeArrowheads="1"/>
            </p:cNvSpPr>
            <p:nvPr/>
          </p:nvSpPr>
          <p:spPr bwMode="auto">
            <a:xfrm>
              <a:off x="4109" y="2663"/>
              <a:ext cx="1363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r" rtl="1"/>
              <a:r>
                <a:rPr lang="ar-SA" altLang="en-US" b="1"/>
                <a:t> </a:t>
              </a:r>
              <a:r>
                <a:rPr lang="ar-SA" altLang="en-US" b="1">
                  <a:solidFill>
                    <a:srgbClr val="0000FF"/>
                  </a:solidFill>
                </a:rPr>
                <a:t>خليط</a:t>
              </a:r>
              <a:r>
                <a:rPr lang="ar-SA" altLang="en-US" b="1"/>
                <a:t> </a:t>
              </a:r>
              <a:r>
                <a:rPr lang="ar-SA" altLang="en-US" b="1">
                  <a:solidFill>
                    <a:srgbClr val="CC9900"/>
                  </a:solidFill>
                </a:rPr>
                <a:t>الرمل</a:t>
              </a:r>
              <a:r>
                <a:rPr lang="ar-SA" altLang="en-US" b="1"/>
                <a:t> </a:t>
              </a:r>
              <a:r>
                <a:rPr lang="ar-SA" altLang="en-US" b="1">
                  <a:solidFill>
                    <a:srgbClr val="0000FF"/>
                  </a:solidFill>
                </a:rPr>
                <a:t>و </a:t>
              </a:r>
              <a:r>
                <a:rPr lang="ar-SA" altLang="en-US" b="1"/>
                <a:t>برادة الحديد</a:t>
              </a:r>
              <a:endParaRPr lang="en-US" altLang="en-US" b="1"/>
            </a:p>
          </p:txBody>
        </p:sp>
      </p:grpSp>
      <p:grpSp>
        <p:nvGrpSpPr>
          <p:cNvPr id="12305" name="Group 17"/>
          <p:cNvGrpSpPr>
            <a:grpSpLocks/>
          </p:cNvGrpSpPr>
          <p:nvPr/>
        </p:nvGrpSpPr>
        <p:grpSpPr bwMode="auto">
          <a:xfrm>
            <a:off x="4343400" y="2819400"/>
            <a:ext cx="1616075" cy="1851025"/>
            <a:chOff x="2736" y="1776"/>
            <a:chExt cx="1018" cy="1166"/>
          </a:xfrm>
        </p:grpSpPr>
        <p:grpSp>
          <p:nvGrpSpPr>
            <p:cNvPr id="12303" name="Group 15"/>
            <p:cNvGrpSpPr>
              <a:grpSpLocks/>
            </p:cNvGrpSpPr>
            <p:nvPr/>
          </p:nvGrpSpPr>
          <p:grpSpPr bwMode="auto">
            <a:xfrm>
              <a:off x="2832" y="1776"/>
              <a:ext cx="816" cy="912"/>
              <a:chOff x="2640" y="1872"/>
              <a:chExt cx="672" cy="864"/>
            </a:xfrm>
          </p:grpSpPr>
          <p:sp>
            <p:nvSpPr>
              <p:cNvPr id="12301" name="Freeform 13" descr="20%"/>
              <p:cNvSpPr>
                <a:spLocks/>
              </p:cNvSpPr>
              <p:nvPr/>
            </p:nvSpPr>
            <p:spPr bwMode="auto">
              <a:xfrm>
                <a:off x="2640" y="1872"/>
                <a:ext cx="672" cy="864"/>
              </a:xfrm>
              <a:custGeom>
                <a:avLst/>
                <a:gdLst>
                  <a:gd name="T0" fmla="*/ 0 w 672"/>
                  <a:gd name="T1" fmla="*/ 0 h 576"/>
                  <a:gd name="T2" fmla="*/ 96 w 672"/>
                  <a:gd name="T3" fmla="*/ 576 h 576"/>
                  <a:gd name="T4" fmla="*/ 528 w 672"/>
                  <a:gd name="T5" fmla="*/ 576 h 576"/>
                  <a:gd name="T6" fmla="*/ 672 w 672"/>
                  <a:gd name="T7" fmla="*/ 0 h 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2" h="576">
                    <a:moveTo>
                      <a:pt x="0" y="0"/>
                    </a:moveTo>
                    <a:lnTo>
                      <a:pt x="96" y="576"/>
                    </a:lnTo>
                    <a:lnTo>
                      <a:pt x="528" y="576"/>
                    </a:lnTo>
                    <a:lnTo>
                      <a:pt x="672" y="0"/>
                    </a:lnTo>
                  </a:path>
                </a:pathLst>
              </a:custGeom>
              <a:pattFill prst="pct20">
                <a:fgClr>
                  <a:schemeClr val="tx1"/>
                </a:fgClr>
                <a:bgClr>
                  <a:srgbClr val="0099FF"/>
                </a:bgClr>
              </a:pattFill>
              <a:ln w="57150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02" name="Oval 14"/>
              <p:cNvSpPr>
                <a:spLocks noChangeArrowheads="1"/>
              </p:cNvSpPr>
              <p:nvPr/>
            </p:nvSpPr>
            <p:spPr bwMode="auto">
              <a:xfrm>
                <a:off x="2640" y="1872"/>
                <a:ext cx="672" cy="48"/>
              </a:xfrm>
              <a:prstGeom prst="ellips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2304" name="Text Box 16"/>
            <p:cNvSpPr txBox="1">
              <a:spLocks noChangeArrowheads="1"/>
            </p:cNvSpPr>
            <p:nvPr/>
          </p:nvSpPr>
          <p:spPr bwMode="auto">
            <a:xfrm>
              <a:off x="2736" y="2711"/>
              <a:ext cx="1018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r" rtl="1"/>
              <a:r>
                <a:rPr lang="ar-AE" altLang="en-US" b="1"/>
                <a:t>خليط السكر و الماء</a:t>
              </a:r>
              <a:endParaRPr lang="en-US" altLang="en-US" b="1"/>
            </a:p>
          </p:txBody>
        </p:sp>
      </p:grpSp>
      <p:grpSp>
        <p:nvGrpSpPr>
          <p:cNvPr id="12310" name="Group 22"/>
          <p:cNvGrpSpPr>
            <a:grpSpLocks/>
          </p:cNvGrpSpPr>
          <p:nvPr/>
        </p:nvGrpSpPr>
        <p:grpSpPr bwMode="auto">
          <a:xfrm>
            <a:off x="2286000" y="2514600"/>
            <a:ext cx="1833563" cy="2406650"/>
            <a:chOff x="1440" y="1584"/>
            <a:chExt cx="1155" cy="1516"/>
          </a:xfrm>
        </p:grpSpPr>
        <p:grpSp>
          <p:nvGrpSpPr>
            <p:cNvPr id="12308" name="Group 20"/>
            <p:cNvGrpSpPr>
              <a:grpSpLocks/>
            </p:cNvGrpSpPr>
            <p:nvPr/>
          </p:nvGrpSpPr>
          <p:grpSpPr bwMode="auto">
            <a:xfrm>
              <a:off x="1440" y="1584"/>
              <a:ext cx="864" cy="1516"/>
              <a:chOff x="1296" y="1680"/>
              <a:chExt cx="864" cy="1516"/>
            </a:xfrm>
          </p:grpSpPr>
          <p:sp>
            <p:nvSpPr>
              <p:cNvPr id="12306" name="Oval 18"/>
              <p:cNvSpPr>
                <a:spLocks noChangeArrowheads="1"/>
              </p:cNvSpPr>
              <p:nvPr/>
            </p:nvSpPr>
            <p:spPr bwMode="auto">
              <a:xfrm>
                <a:off x="1296" y="1680"/>
                <a:ext cx="864" cy="1152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ar-AE" altLang="en-US" sz="2000" b="1"/>
                  <a:t>ا</a:t>
                </a:r>
                <a:r>
                  <a:rPr lang="ar-AE" altLang="en-US" sz="2000" b="1">
                    <a:solidFill>
                      <a:srgbClr val="FF0000"/>
                    </a:solidFill>
                  </a:rPr>
                  <a:t>كسجين</a:t>
                </a:r>
              </a:p>
              <a:p>
                <a:pPr algn="ctr"/>
                <a:r>
                  <a:rPr lang="ar-AE" altLang="en-US" sz="2000" b="1">
                    <a:solidFill>
                      <a:srgbClr val="0000FF"/>
                    </a:solidFill>
                  </a:rPr>
                  <a:t>نيتروجين</a:t>
                </a:r>
              </a:p>
              <a:p>
                <a:pPr algn="ctr"/>
                <a:r>
                  <a:rPr lang="ar-AE" altLang="en-US" sz="2000" b="1"/>
                  <a:t>غازات اخرى</a:t>
                </a:r>
                <a:endParaRPr lang="en-US" altLang="en-US" sz="2000" b="1"/>
              </a:p>
            </p:txBody>
          </p:sp>
          <p:sp>
            <p:nvSpPr>
              <p:cNvPr id="12307" name="Freeform 19"/>
              <p:cNvSpPr>
                <a:spLocks/>
              </p:cNvSpPr>
              <p:nvPr/>
            </p:nvSpPr>
            <p:spPr bwMode="auto">
              <a:xfrm>
                <a:off x="1632" y="2736"/>
                <a:ext cx="160" cy="460"/>
              </a:xfrm>
              <a:custGeom>
                <a:avLst/>
                <a:gdLst>
                  <a:gd name="T0" fmla="*/ 0 w 160"/>
                  <a:gd name="T1" fmla="*/ 0 h 460"/>
                  <a:gd name="T2" fmla="*/ 13 w 160"/>
                  <a:gd name="T3" fmla="*/ 38 h 460"/>
                  <a:gd name="T4" fmla="*/ 90 w 160"/>
                  <a:gd name="T5" fmla="*/ 64 h 460"/>
                  <a:gd name="T6" fmla="*/ 103 w 160"/>
                  <a:gd name="T7" fmla="*/ 140 h 460"/>
                  <a:gd name="T8" fmla="*/ 141 w 160"/>
                  <a:gd name="T9" fmla="*/ 128 h 460"/>
                  <a:gd name="T10" fmla="*/ 90 w 160"/>
                  <a:gd name="T11" fmla="*/ 76 h 460"/>
                  <a:gd name="T12" fmla="*/ 39 w 160"/>
                  <a:gd name="T13" fmla="*/ 179 h 460"/>
                  <a:gd name="T14" fmla="*/ 26 w 160"/>
                  <a:gd name="T15" fmla="*/ 460 h 4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0" h="460">
                    <a:moveTo>
                      <a:pt x="0" y="0"/>
                    </a:moveTo>
                    <a:cubicBezTo>
                      <a:pt x="4" y="13"/>
                      <a:pt x="2" y="30"/>
                      <a:pt x="13" y="38"/>
                    </a:cubicBezTo>
                    <a:cubicBezTo>
                      <a:pt x="35" y="54"/>
                      <a:pt x="90" y="64"/>
                      <a:pt x="90" y="64"/>
                    </a:cubicBezTo>
                    <a:cubicBezTo>
                      <a:pt x="94" y="89"/>
                      <a:pt x="87" y="120"/>
                      <a:pt x="103" y="140"/>
                    </a:cubicBezTo>
                    <a:cubicBezTo>
                      <a:pt x="111" y="150"/>
                      <a:pt x="135" y="140"/>
                      <a:pt x="141" y="128"/>
                    </a:cubicBezTo>
                    <a:cubicBezTo>
                      <a:pt x="160" y="89"/>
                      <a:pt x="105" y="81"/>
                      <a:pt x="90" y="76"/>
                    </a:cubicBezTo>
                    <a:cubicBezTo>
                      <a:pt x="11" y="96"/>
                      <a:pt x="20" y="103"/>
                      <a:pt x="39" y="179"/>
                    </a:cubicBezTo>
                    <a:cubicBezTo>
                      <a:pt x="24" y="409"/>
                      <a:pt x="26" y="316"/>
                      <a:pt x="26" y="460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2309" name="Text Box 21"/>
            <p:cNvSpPr txBox="1">
              <a:spLocks noChangeArrowheads="1"/>
            </p:cNvSpPr>
            <p:nvPr/>
          </p:nvSpPr>
          <p:spPr bwMode="auto">
            <a:xfrm>
              <a:off x="1776" y="2736"/>
              <a:ext cx="819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r" rtl="1"/>
              <a:r>
                <a:rPr lang="ar-AE" altLang="en-US" sz="2000" b="1"/>
                <a:t>الهواء الجوي</a:t>
              </a:r>
              <a:endParaRPr lang="en-US" altLang="en-US" sz="2000" b="1"/>
            </a:p>
          </p:txBody>
        </p:sp>
      </p:grpSp>
      <p:grpSp>
        <p:nvGrpSpPr>
          <p:cNvPr id="12316" name="Group 28"/>
          <p:cNvGrpSpPr>
            <a:grpSpLocks/>
          </p:cNvGrpSpPr>
          <p:nvPr/>
        </p:nvGrpSpPr>
        <p:grpSpPr bwMode="auto">
          <a:xfrm>
            <a:off x="-90488" y="3048000"/>
            <a:ext cx="1981201" cy="1779588"/>
            <a:chOff x="-57" y="1920"/>
            <a:chExt cx="1248" cy="1121"/>
          </a:xfrm>
        </p:grpSpPr>
        <p:grpSp>
          <p:nvGrpSpPr>
            <p:cNvPr id="12314" name="Group 26"/>
            <p:cNvGrpSpPr>
              <a:grpSpLocks/>
            </p:cNvGrpSpPr>
            <p:nvPr/>
          </p:nvGrpSpPr>
          <p:grpSpPr bwMode="auto">
            <a:xfrm>
              <a:off x="-57" y="1920"/>
              <a:ext cx="1248" cy="816"/>
              <a:chOff x="-48" y="2432"/>
              <a:chExt cx="1008" cy="688"/>
            </a:xfrm>
          </p:grpSpPr>
          <p:sp>
            <p:nvSpPr>
              <p:cNvPr id="12313" name="Rectangle 25"/>
              <p:cNvSpPr>
                <a:spLocks noChangeArrowheads="1"/>
              </p:cNvSpPr>
              <p:nvPr/>
            </p:nvSpPr>
            <p:spPr bwMode="auto">
              <a:xfrm>
                <a:off x="0" y="2448"/>
                <a:ext cx="960" cy="672"/>
              </a:xfrm>
              <a:prstGeom prst="rect">
                <a:avLst/>
              </a:prstGeom>
              <a:solidFill>
                <a:srgbClr val="CC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312" name="Freeform 24"/>
              <p:cNvSpPr>
                <a:spLocks/>
              </p:cNvSpPr>
              <p:nvPr/>
            </p:nvSpPr>
            <p:spPr bwMode="auto">
              <a:xfrm>
                <a:off x="-48" y="2432"/>
                <a:ext cx="800" cy="640"/>
              </a:xfrm>
              <a:custGeom>
                <a:avLst/>
                <a:gdLst>
                  <a:gd name="T0" fmla="*/ 48 w 800"/>
                  <a:gd name="T1" fmla="*/ 16 h 640"/>
                  <a:gd name="T2" fmla="*/ 528 w 800"/>
                  <a:gd name="T3" fmla="*/ 16 h 640"/>
                  <a:gd name="T4" fmla="*/ 768 w 800"/>
                  <a:gd name="T5" fmla="*/ 16 h 640"/>
                  <a:gd name="T6" fmla="*/ 720 w 800"/>
                  <a:gd name="T7" fmla="*/ 112 h 640"/>
                  <a:gd name="T8" fmla="*/ 576 w 800"/>
                  <a:gd name="T9" fmla="*/ 160 h 640"/>
                  <a:gd name="T10" fmla="*/ 576 w 800"/>
                  <a:gd name="T11" fmla="*/ 256 h 640"/>
                  <a:gd name="T12" fmla="*/ 432 w 800"/>
                  <a:gd name="T13" fmla="*/ 304 h 640"/>
                  <a:gd name="T14" fmla="*/ 384 w 800"/>
                  <a:gd name="T15" fmla="*/ 400 h 640"/>
                  <a:gd name="T16" fmla="*/ 192 w 800"/>
                  <a:gd name="T17" fmla="*/ 496 h 640"/>
                  <a:gd name="T18" fmla="*/ 144 w 800"/>
                  <a:gd name="T19" fmla="*/ 592 h 640"/>
                  <a:gd name="T20" fmla="*/ 0 w 800"/>
                  <a:gd name="T21" fmla="*/ 640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00" h="640">
                    <a:moveTo>
                      <a:pt x="48" y="16"/>
                    </a:moveTo>
                    <a:cubicBezTo>
                      <a:pt x="228" y="16"/>
                      <a:pt x="408" y="16"/>
                      <a:pt x="528" y="16"/>
                    </a:cubicBezTo>
                    <a:cubicBezTo>
                      <a:pt x="648" y="16"/>
                      <a:pt x="736" y="0"/>
                      <a:pt x="768" y="16"/>
                    </a:cubicBezTo>
                    <a:cubicBezTo>
                      <a:pt x="800" y="32"/>
                      <a:pt x="752" y="88"/>
                      <a:pt x="720" y="112"/>
                    </a:cubicBezTo>
                    <a:cubicBezTo>
                      <a:pt x="688" y="136"/>
                      <a:pt x="600" y="136"/>
                      <a:pt x="576" y="160"/>
                    </a:cubicBezTo>
                    <a:cubicBezTo>
                      <a:pt x="552" y="184"/>
                      <a:pt x="600" y="232"/>
                      <a:pt x="576" y="256"/>
                    </a:cubicBezTo>
                    <a:cubicBezTo>
                      <a:pt x="552" y="280"/>
                      <a:pt x="464" y="280"/>
                      <a:pt x="432" y="304"/>
                    </a:cubicBezTo>
                    <a:cubicBezTo>
                      <a:pt x="400" y="328"/>
                      <a:pt x="424" y="368"/>
                      <a:pt x="384" y="400"/>
                    </a:cubicBezTo>
                    <a:cubicBezTo>
                      <a:pt x="344" y="432"/>
                      <a:pt x="232" y="464"/>
                      <a:pt x="192" y="496"/>
                    </a:cubicBezTo>
                    <a:cubicBezTo>
                      <a:pt x="152" y="528"/>
                      <a:pt x="176" y="568"/>
                      <a:pt x="144" y="592"/>
                    </a:cubicBezTo>
                    <a:cubicBezTo>
                      <a:pt x="112" y="616"/>
                      <a:pt x="56" y="628"/>
                      <a:pt x="0" y="640"/>
                    </a:cubicBezTo>
                  </a:path>
                </a:pathLst>
              </a:custGeom>
              <a:solidFill>
                <a:srgbClr val="0099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2315" name="Text Box 27"/>
            <p:cNvSpPr txBox="1">
              <a:spLocks noChangeArrowheads="1"/>
            </p:cNvSpPr>
            <p:nvPr/>
          </p:nvSpPr>
          <p:spPr bwMode="auto">
            <a:xfrm>
              <a:off x="192" y="2791"/>
              <a:ext cx="608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r" rtl="1"/>
              <a:r>
                <a:rPr lang="ar-AE" altLang="en-US" sz="2000" b="1"/>
                <a:t>ماء البحر</a:t>
              </a:r>
              <a:endParaRPr lang="en-US" altLang="en-US" sz="2000" b="1"/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2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2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12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WordArt 2"/>
          <p:cNvSpPr>
            <a:spLocks noChangeArrowheads="1" noChangeShapeType="1" noTextEdit="1"/>
          </p:cNvSpPr>
          <p:nvPr/>
        </p:nvSpPr>
        <p:spPr bwMode="auto">
          <a:xfrm>
            <a:off x="6781800" y="228600"/>
            <a:ext cx="2057400" cy="990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1"/>
            <a:r>
              <a:rPr lang="ar-JO" sz="3600" b="1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 panose="020B0A04020102020204" pitchFamily="34" charset="0"/>
              </a:rPr>
              <a:t>المحلول :</a:t>
            </a:r>
            <a:endParaRPr lang="en-US" sz="3600" b="1" kern="1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487363" y="522288"/>
            <a:ext cx="600551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 rtl="1"/>
            <a:r>
              <a:rPr lang="ar-AE" altLang="en-US" sz="2800" b="1"/>
              <a:t>هو مخلوط متجانس مكون من مادة تذوب في أخرى</a:t>
            </a:r>
            <a:endParaRPr lang="en-US" altLang="en-US" sz="2800" b="1"/>
          </a:p>
        </p:txBody>
      </p:sp>
      <p:sp>
        <p:nvSpPr>
          <p:cNvPr id="11268" name="AutoShape 4"/>
          <p:cNvSpPr>
            <a:spLocks noChangeArrowheads="1"/>
          </p:cNvSpPr>
          <p:nvPr/>
        </p:nvSpPr>
        <p:spPr bwMode="auto">
          <a:xfrm>
            <a:off x="152400" y="990600"/>
            <a:ext cx="3352800" cy="2209800"/>
          </a:xfrm>
          <a:prstGeom prst="irregularSeal1">
            <a:avLst/>
          </a:prstGeom>
          <a:solidFill>
            <a:srgbClr val="FF0000"/>
          </a:solidFill>
          <a:ln w="76200">
            <a:solidFill>
              <a:srgbClr val="CC99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ar-AE" altLang="en-US" sz="2800" b="1">
                <a:solidFill>
                  <a:schemeClr val="bg1"/>
                </a:solidFill>
              </a:rPr>
              <a:t>أي أن كل محلول </a:t>
            </a:r>
          </a:p>
          <a:p>
            <a:pPr algn="ctr"/>
            <a:r>
              <a:rPr lang="ar-AE" altLang="en-US" sz="2800" b="1">
                <a:solidFill>
                  <a:schemeClr val="bg1"/>
                </a:solidFill>
              </a:rPr>
              <a:t>هو مخلوط</a:t>
            </a:r>
            <a:endParaRPr lang="en-US" altLang="en-US" sz="2800" b="1">
              <a:solidFill>
                <a:schemeClr val="bg1"/>
              </a:solidFill>
            </a:endParaRPr>
          </a:p>
        </p:txBody>
      </p:sp>
      <p:sp>
        <p:nvSpPr>
          <p:cNvPr id="11269" name="WordArt 5"/>
          <p:cNvSpPr>
            <a:spLocks noChangeArrowheads="1" noChangeShapeType="1" noTextEdit="1"/>
          </p:cNvSpPr>
          <p:nvPr/>
        </p:nvSpPr>
        <p:spPr bwMode="auto">
          <a:xfrm>
            <a:off x="7620000" y="1524000"/>
            <a:ext cx="9906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1"/>
            <a:r>
              <a:rPr lang="ar-JO" sz="3600" b="1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 Black" panose="020B0A04020102020204" pitchFamily="34" charset="0"/>
              </a:rPr>
              <a:t>أمثلة :</a:t>
            </a:r>
            <a:endParaRPr lang="en-US" sz="3600" b="1" i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effectLst>
                <a:outerShdw dist="35921" dir="2700000" algn="ctr" rotWithShape="0">
                  <a:srgbClr val="808080">
                    <a:alpha val="80000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grpSp>
        <p:nvGrpSpPr>
          <p:cNvPr id="11270" name="Group 6"/>
          <p:cNvGrpSpPr>
            <a:grpSpLocks/>
          </p:cNvGrpSpPr>
          <p:nvPr/>
        </p:nvGrpSpPr>
        <p:grpSpPr bwMode="auto">
          <a:xfrm>
            <a:off x="7223125" y="2590800"/>
            <a:ext cx="1616075" cy="1851025"/>
            <a:chOff x="2736" y="1776"/>
            <a:chExt cx="1018" cy="1166"/>
          </a:xfrm>
        </p:grpSpPr>
        <p:grpSp>
          <p:nvGrpSpPr>
            <p:cNvPr id="11271" name="Group 7"/>
            <p:cNvGrpSpPr>
              <a:grpSpLocks/>
            </p:cNvGrpSpPr>
            <p:nvPr/>
          </p:nvGrpSpPr>
          <p:grpSpPr bwMode="auto">
            <a:xfrm>
              <a:off x="2832" y="1776"/>
              <a:ext cx="816" cy="912"/>
              <a:chOff x="2640" y="1872"/>
              <a:chExt cx="672" cy="864"/>
            </a:xfrm>
          </p:grpSpPr>
          <p:sp>
            <p:nvSpPr>
              <p:cNvPr id="11272" name="Freeform 8" descr="20%"/>
              <p:cNvSpPr>
                <a:spLocks/>
              </p:cNvSpPr>
              <p:nvPr/>
            </p:nvSpPr>
            <p:spPr bwMode="auto">
              <a:xfrm>
                <a:off x="2640" y="1872"/>
                <a:ext cx="672" cy="864"/>
              </a:xfrm>
              <a:custGeom>
                <a:avLst/>
                <a:gdLst>
                  <a:gd name="T0" fmla="*/ 0 w 672"/>
                  <a:gd name="T1" fmla="*/ 0 h 576"/>
                  <a:gd name="T2" fmla="*/ 96 w 672"/>
                  <a:gd name="T3" fmla="*/ 576 h 576"/>
                  <a:gd name="T4" fmla="*/ 528 w 672"/>
                  <a:gd name="T5" fmla="*/ 576 h 576"/>
                  <a:gd name="T6" fmla="*/ 672 w 672"/>
                  <a:gd name="T7" fmla="*/ 0 h 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2" h="576">
                    <a:moveTo>
                      <a:pt x="0" y="0"/>
                    </a:moveTo>
                    <a:lnTo>
                      <a:pt x="96" y="576"/>
                    </a:lnTo>
                    <a:lnTo>
                      <a:pt x="528" y="576"/>
                    </a:lnTo>
                    <a:lnTo>
                      <a:pt x="672" y="0"/>
                    </a:lnTo>
                  </a:path>
                </a:pathLst>
              </a:custGeom>
              <a:pattFill prst="pct20">
                <a:fgClr>
                  <a:schemeClr val="tx1"/>
                </a:fgClr>
                <a:bgClr>
                  <a:srgbClr val="0099FF"/>
                </a:bgClr>
              </a:pattFill>
              <a:ln w="57150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73" name="Oval 9"/>
              <p:cNvSpPr>
                <a:spLocks noChangeArrowheads="1"/>
              </p:cNvSpPr>
              <p:nvPr/>
            </p:nvSpPr>
            <p:spPr bwMode="auto">
              <a:xfrm>
                <a:off x="2640" y="1872"/>
                <a:ext cx="672" cy="48"/>
              </a:xfrm>
              <a:prstGeom prst="ellips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1274" name="Text Box 10"/>
            <p:cNvSpPr txBox="1">
              <a:spLocks noChangeArrowheads="1"/>
            </p:cNvSpPr>
            <p:nvPr/>
          </p:nvSpPr>
          <p:spPr bwMode="auto">
            <a:xfrm>
              <a:off x="2736" y="2711"/>
              <a:ext cx="1018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r" rtl="1"/>
              <a:r>
                <a:rPr lang="ar-AE" altLang="en-US" b="1"/>
                <a:t>خليط السكر و الماء</a:t>
              </a:r>
              <a:endParaRPr lang="en-US" altLang="en-US" b="1"/>
            </a:p>
          </p:txBody>
        </p:sp>
      </p:grpSp>
      <p:grpSp>
        <p:nvGrpSpPr>
          <p:cNvPr id="11275" name="Group 11"/>
          <p:cNvGrpSpPr>
            <a:grpSpLocks/>
          </p:cNvGrpSpPr>
          <p:nvPr/>
        </p:nvGrpSpPr>
        <p:grpSpPr bwMode="auto">
          <a:xfrm>
            <a:off x="5165725" y="2438400"/>
            <a:ext cx="1833563" cy="2406650"/>
            <a:chOff x="1440" y="1584"/>
            <a:chExt cx="1155" cy="1516"/>
          </a:xfrm>
        </p:grpSpPr>
        <p:grpSp>
          <p:nvGrpSpPr>
            <p:cNvPr id="11276" name="Group 12"/>
            <p:cNvGrpSpPr>
              <a:grpSpLocks/>
            </p:cNvGrpSpPr>
            <p:nvPr/>
          </p:nvGrpSpPr>
          <p:grpSpPr bwMode="auto">
            <a:xfrm>
              <a:off x="1440" y="1584"/>
              <a:ext cx="864" cy="1516"/>
              <a:chOff x="1296" y="1680"/>
              <a:chExt cx="864" cy="1516"/>
            </a:xfrm>
          </p:grpSpPr>
          <p:sp>
            <p:nvSpPr>
              <p:cNvPr id="11277" name="Oval 13"/>
              <p:cNvSpPr>
                <a:spLocks noChangeArrowheads="1"/>
              </p:cNvSpPr>
              <p:nvPr/>
            </p:nvSpPr>
            <p:spPr bwMode="auto">
              <a:xfrm>
                <a:off x="1296" y="1680"/>
                <a:ext cx="864" cy="1152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ar-AE" altLang="en-US" sz="2000" b="1"/>
                  <a:t>ا</a:t>
                </a:r>
                <a:r>
                  <a:rPr lang="ar-AE" altLang="en-US" sz="2000" b="1">
                    <a:solidFill>
                      <a:srgbClr val="FF0000"/>
                    </a:solidFill>
                  </a:rPr>
                  <a:t>كسجين</a:t>
                </a:r>
              </a:p>
              <a:p>
                <a:pPr algn="ctr"/>
                <a:r>
                  <a:rPr lang="ar-AE" altLang="en-US" sz="2000" b="1">
                    <a:solidFill>
                      <a:srgbClr val="0000FF"/>
                    </a:solidFill>
                  </a:rPr>
                  <a:t>نيتروجين</a:t>
                </a:r>
              </a:p>
              <a:p>
                <a:pPr algn="ctr"/>
                <a:r>
                  <a:rPr lang="ar-AE" altLang="en-US" sz="2000" b="1"/>
                  <a:t>غازات اخرى</a:t>
                </a:r>
                <a:endParaRPr lang="en-US" altLang="en-US" sz="2000" b="1"/>
              </a:p>
            </p:txBody>
          </p:sp>
          <p:sp>
            <p:nvSpPr>
              <p:cNvPr id="11278" name="Freeform 14"/>
              <p:cNvSpPr>
                <a:spLocks/>
              </p:cNvSpPr>
              <p:nvPr/>
            </p:nvSpPr>
            <p:spPr bwMode="auto">
              <a:xfrm>
                <a:off x="1632" y="2736"/>
                <a:ext cx="160" cy="460"/>
              </a:xfrm>
              <a:custGeom>
                <a:avLst/>
                <a:gdLst>
                  <a:gd name="T0" fmla="*/ 0 w 160"/>
                  <a:gd name="T1" fmla="*/ 0 h 460"/>
                  <a:gd name="T2" fmla="*/ 13 w 160"/>
                  <a:gd name="T3" fmla="*/ 38 h 460"/>
                  <a:gd name="T4" fmla="*/ 90 w 160"/>
                  <a:gd name="T5" fmla="*/ 64 h 460"/>
                  <a:gd name="T6" fmla="*/ 103 w 160"/>
                  <a:gd name="T7" fmla="*/ 140 h 460"/>
                  <a:gd name="T8" fmla="*/ 141 w 160"/>
                  <a:gd name="T9" fmla="*/ 128 h 460"/>
                  <a:gd name="T10" fmla="*/ 90 w 160"/>
                  <a:gd name="T11" fmla="*/ 76 h 460"/>
                  <a:gd name="T12" fmla="*/ 39 w 160"/>
                  <a:gd name="T13" fmla="*/ 179 h 460"/>
                  <a:gd name="T14" fmla="*/ 26 w 160"/>
                  <a:gd name="T15" fmla="*/ 460 h 4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0" h="460">
                    <a:moveTo>
                      <a:pt x="0" y="0"/>
                    </a:moveTo>
                    <a:cubicBezTo>
                      <a:pt x="4" y="13"/>
                      <a:pt x="2" y="30"/>
                      <a:pt x="13" y="38"/>
                    </a:cubicBezTo>
                    <a:cubicBezTo>
                      <a:pt x="35" y="54"/>
                      <a:pt x="90" y="64"/>
                      <a:pt x="90" y="64"/>
                    </a:cubicBezTo>
                    <a:cubicBezTo>
                      <a:pt x="94" y="89"/>
                      <a:pt x="87" y="120"/>
                      <a:pt x="103" y="140"/>
                    </a:cubicBezTo>
                    <a:cubicBezTo>
                      <a:pt x="111" y="150"/>
                      <a:pt x="135" y="140"/>
                      <a:pt x="141" y="128"/>
                    </a:cubicBezTo>
                    <a:cubicBezTo>
                      <a:pt x="160" y="89"/>
                      <a:pt x="105" y="81"/>
                      <a:pt x="90" y="76"/>
                    </a:cubicBezTo>
                    <a:cubicBezTo>
                      <a:pt x="11" y="96"/>
                      <a:pt x="20" y="103"/>
                      <a:pt x="39" y="179"/>
                    </a:cubicBezTo>
                    <a:cubicBezTo>
                      <a:pt x="24" y="409"/>
                      <a:pt x="26" y="316"/>
                      <a:pt x="26" y="460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1279" name="Text Box 15"/>
            <p:cNvSpPr txBox="1">
              <a:spLocks noChangeArrowheads="1"/>
            </p:cNvSpPr>
            <p:nvPr/>
          </p:nvSpPr>
          <p:spPr bwMode="auto">
            <a:xfrm>
              <a:off x="1776" y="2736"/>
              <a:ext cx="819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r" rtl="1"/>
              <a:r>
                <a:rPr lang="ar-AE" altLang="en-US" sz="2000" b="1"/>
                <a:t>الهواء الجوي</a:t>
              </a:r>
              <a:endParaRPr lang="en-US" altLang="en-US" sz="2000" b="1"/>
            </a:p>
          </p:txBody>
        </p:sp>
      </p:grpSp>
      <p:grpSp>
        <p:nvGrpSpPr>
          <p:cNvPr id="11344" name="Group 80"/>
          <p:cNvGrpSpPr>
            <a:grpSpLocks/>
          </p:cNvGrpSpPr>
          <p:nvPr/>
        </p:nvGrpSpPr>
        <p:grpSpPr bwMode="auto">
          <a:xfrm>
            <a:off x="3657600" y="2590800"/>
            <a:ext cx="914400" cy="2224088"/>
            <a:chOff x="2016" y="1911"/>
            <a:chExt cx="576" cy="1401"/>
          </a:xfrm>
        </p:grpSpPr>
        <p:grpSp>
          <p:nvGrpSpPr>
            <p:cNvPr id="11342" name="Group 78"/>
            <p:cNvGrpSpPr>
              <a:grpSpLocks/>
            </p:cNvGrpSpPr>
            <p:nvPr/>
          </p:nvGrpSpPr>
          <p:grpSpPr bwMode="auto">
            <a:xfrm>
              <a:off x="2016" y="1911"/>
              <a:ext cx="576" cy="1401"/>
              <a:chOff x="2016" y="1911"/>
              <a:chExt cx="576" cy="1401"/>
            </a:xfrm>
          </p:grpSpPr>
          <p:grpSp>
            <p:nvGrpSpPr>
              <p:cNvPr id="11340" name="Group 76"/>
              <p:cNvGrpSpPr>
                <a:grpSpLocks/>
              </p:cNvGrpSpPr>
              <p:nvPr/>
            </p:nvGrpSpPr>
            <p:grpSpPr bwMode="auto">
              <a:xfrm>
                <a:off x="2016" y="1920"/>
                <a:ext cx="576" cy="1392"/>
                <a:chOff x="2016" y="1701"/>
                <a:chExt cx="576" cy="1611"/>
              </a:xfrm>
            </p:grpSpPr>
            <p:sp>
              <p:nvSpPr>
                <p:cNvPr id="11285" name="AutoShape 21"/>
                <p:cNvSpPr>
                  <a:spLocks noChangeArrowheads="1"/>
                </p:cNvSpPr>
                <p:nvPr/>
              </p:nvSpPr>
              <p:spPr bwMode="auto">
                <a:xfrm>
                  <a:off x="2016" y="2208"/>
                  <a:ext cx="576" cy="1104"/>
                </a:xfrm>
                <a:prstGeom prst="can">
                  <a:avLst>
                    <a:gd name="adj" fmla="val 47917"/>
                  </a:avLst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00" name="Freeform 36"/>
                <p:cNvSpPr>
                  <a:spLocks/>
                </p:cNvSpPr>
                <p:nvPr/>
              </p:nvSpPr>
              <p:spPr bwMode="auto">
                <a:xfrm rot="10800000">
                  <a:off x="2016" y="1701"/>
                  <a:ext cx="576" cy="651"/>
                </a:xfrm>
                <a:custGeom>
                  <a:avLst/>
                  <a:gdLst>
                    <a:gd name="T0" fmla="*/ 117 w 1526"/>
                    <a:gd name="T1" fmla="*/ 32 h 1302"/>
                    <a:gd name="T2" fmla="*/ 0 w 1526"/>
                    <a:gd name="T3" fmla="*/ 85 h 1302"/>
                    <a:gd name="T4" fmla="*/ 669 w 1526"/>
                    <a:gd name="T5" fmla="*/ 935 h 1302"/>
                    <a:gd name="T6" fmla="*/ 665 w 1526"/>
                    <a:gd name="T7" fmla="*/ 1302 h 1302"/>
                    <a:gd name="T8" fmla="*/ 712 w 1526"/>
                    <a:gd name="T9" fmla="*/ 1289 h 1302"/>
                    <a:gd name="T10" fmla="*/ 800 w 1526"/>
                    <a:gd name="T11" fmla="*/ 1301 h 1302"/>
                    <a:gd name="T12" fmla="*/ 841 w 1526"/>
                    <a:gd name="T13" fmla="*/ 1269 h 1302"/>
                    <a:gd name="T14" fmla="*/ 854 w 1526"/>
                    <a:gd name="T15" fmla="*/ 885 h 1302"/>
                    <a:gd name="T16" fmla="*/ 1515 w 1526"/>
                    <a:gd name="T17" fmla="*/ 117 h 1302"/>
                    <a:gd name="T18" fmla="*/ 1526 w 1526"/>
                    <a:gd name="T19" fmla="*/ 74 h 1302"/>
                    <a:gd name="T20" fmla="*/ 1430 w 1526"/>
                    <a:gd name="T21" fmla="*/ 0 h 1302"/>
                    <a:gd name="T22" fmla="*/ 117 w 1526"/>
                    <a:gd name="T23" fmla="*/ 32 h 13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526" h="1302">
                      <a:moveTo>
                        <a:pt x="117" y="32"/>
                      </a:moveTo>
                      <a:lnTo>
                        <a:pt x="0" y="85"/>
                      </a:lnTo>
                      <a:lnTo>
                        <a:pt x="669" y="935"/>
                      </a:lnTo>
                      <a:lnTo>
                        <a:pt x="665" y="1302"/>
                      </a:lnTo>
                      <a:lnTo>
                        <a:pt x="712" y="1289"/>
                      </a:lnTo>
                      <a:lnTo>
                        <a:pt x="800" y="1301"/>
                      </a:lnTo>
                      <a:lnTo>
                        <a:pt x="841" y="1269"/>
                      </a:lnTo>
                      <a:lnTo>
                        <a:pt x="854" y="885"/>
                      </a:lnTo>
                      <a:lnTo>
                        <a:pt x="1515" y="117"/>
                      </a:lnTo>
                      <a:lnTo>
                        <a:pt x="1526" y="74"/>
                      </a:lnTo>
                      <a:lnTo>
                        <a:pt x="1430" y="0"/>
                      </a:lnTo>
                      <a:lnTo>
                        <a:pt x="117" y="32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1339" name="Rectangle 75"/>
                <p:cNvSpPr>
                  <a:spLocks noChangeArrowheads="1"/>
                </p:cNvSpPr>
                <p:nvPr/>
              </p:nvSpPr>
              <p:spPr bwMode="auto">
                <a:xfrm>
                  <a:off x="2038" y="2304"/>
                  <a:ext cx="528" cy="384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11341" name="AutoShape 77"/>
              <p:cNvSpPr>
                <a:spLocks noChangeArrowheads="1"/>
              </p:cNvSpPr>
              <p:nvPr/>
            </p:nvSpPr>
            <p:spPr bwMode="auto">
              <a:xfrm>
                <a:off x="2182" y="1911"/>
                <a:ext cx="240" cy="336"/>
              </a:xfrm>
              <a:prstGeom prst="can">
                <a:avLst>
                  <a:gd name="adj" fmla="val 35000"/>
                </a:avLst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endParaRPr lang="en-US" altLang="en-US"/>
              </a:p>
            </p:txBody>
          </p:sp>
        </p:grpSp>
        <p:sp>
          <p:nvSpPr>
            <p:cNvPr id="11343" name="Text Box 79"/>
            <p:cNvSpPr txBox="1">
              <a:spLocks noChangeArrowheads="1"/>
            </p:cNvSpPr>
            <p:nvPr/>
          </p:nvSpPr>
          <p:spPr bwMode="auto">
            <a:xfrm>
              <a:off x="2094" y="2640"/>
              <a:ext cx="402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r" rtl="1"/>
              <a:r>
                <a:rPr lang="ar-AE" altLang="en-US" sz="2000" b="1">
                  <a:solidFill>
                    <a:srgbClr val="0000FF"/>
                  </a:solidFill>
                </a:rPr>
                <a:t>كحول</a:t>
              </a:r>
              <a:endParaRPr lang="ar-SA" altLang="en-US" sz="2000" b="1">
                <a:solidFill>
                  <a:srgbClr val="0000FF"/>
                </a:solidFill>
              </a:endParaRPr>
            </a:p>
            <a:p>
              <a:pPr algn="r" rtl="1"/>
              <a:r>
                <a:rPr lang="ar-SA" altLang="en-US" sz="2000" b="1">
                  <a:solidFill>
                    <a:srgbClr val="0000FF"/>
                  </a:solidFill>
                </a:rPr>
                <a:t> طبي</a:t>
              </a:r>
              <a:endParaRPr lang="en-US" altLang="en-US" sz="2000" b="1">
                <a:solidFill>
                  <a:srgbClr val="0000FF"/>
                </a:solidFill>
              </a:endParaRPr>
            </a:p>
          </p:txBody>
        </p:sp>
      </p:grpSp>
      <p:grpSp>
        <p:nvGrpSpPr>
          <p:cNvPr id="11356" name="Group 92"/>
          <p:cNvGrpSpPr>
            <a:grpSpLocks/>
          </p:cNvGrpSpPr>
          <p:nvPr/>
        </p:nvGrpSpPr>
        <p:grpSpPr bwMode="auto">
          <a:xfrm>
            <a:off x="457200" y="3276600"/>
            <a:ext cx="2362200" cy="2514600"/>
            <a:chOff x="288" y="2064"/>
            <a:chExt cx="1488" cy="1584"/>
          </a:xfrm>
        </p:grpSpPr>
        <p:pic>
          <p:nvPicPr>
            <p:cNvPr id="11354" name="Picture 90" descr="برونز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" y="2064"/>
              <a:ext cx="1488" cy="132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355" name="Text Box 91"/>
            <p:cNvSpPr txBox="1">
              <a:spLocks noChangeArrowheads="1"/>
            </p:cNvSpPr>
            <p:nvPr/>
          </p:nvSpPr>
          <p:spPr bwMode="auto">
            <a:xfrm>
              <a:off x="720" y="3360"/>
              <a:ext cx="47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r" rtl="1"/>
              <a:r>
                <a:rPr lang="ar-SA" altLang="en-US" sz="2400" b="1"/>
                <a:t>برونز</a:t>
              </a:r>
              <a:endParaRPr lang="en-US" altLang="en-US" sz="2400" b="1"/>
            </a:p>
          </p:txBody>
        </p:sp>
      </p:grpSp>
      <p:sp>
        <p:nvSpPr>
          <p:cNvPr id="11357" name="WordArt 93"/>
          <p:cNvSpPr>
            <a:spLocks noChangeArrowheads="1" noChangeShapeType="1" noTextEdit="1"/>
          </p:cNvSpPr>
          <p:nvPr/>
        </p:nvSpPr>
        <p:spPr bwMode="auto">
          <a:xfrm>
            <a:off x="6858000" y="5638800"/>
            <a:ext cx="2057400" cy="990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1"/>
            <a:r>
              <a:rPr lang="ar-JO" sz="3600" b="1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 panose="020B0A04020102020204" pitchFamily="34" charset="0"/>
              </a:rPr>
              <a:t>الذوبانية :</a:t>
            </a:r>
            <a:endParaRPr lang="en-US" sz="3600" b="1" kern="1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1358" name="Text Box 94"/>
          <p:cNvSpPr txBox="1">
            <a:spLocks noChangeArrowheads="1"/>
          </p:cNvSpPr>
          <p:nvPr/>
        </p:nvSpPr>
        <p:spPr bwMode="auto">
          <a:xfrm>
            <a:off x="866775" y="5910263"/>
            <a:ext cx="59912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 rtl="1"/>
            <a:r>
              <a:rPr lang="ar-SA" altLang="en-US" sz="3600" b="1"/>
              <a:t>هي قابلية مادة للذوبان في مادة أخرى .</a:t>
            </a:r>
            <a:endParaRPr lang="en-US" altLang="en-US" sz="3600" b="1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1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1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1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3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3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5" dur="80"/>
                                        <p:tgtEl>
                                          <p:spTgt spid="1135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6" dur="80"/>
                                        <p:tgtEl>
                                          <p:spTgt spid="1135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80"/>
                                        <p:tgtEl>
                                          <p:spTgt spid="1135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/>
      <p:bldP spid="11268" grpId="0" animBg="1"/>
      <p:bldP spid="1135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3" name="Line 33"/>
          <p:cNvSpPr>
            <a:spLocks noChangeShapeType="1"/>
          </p:cNvSpPr>
          <p:nvPr/>
        </p:nvSpPr>
        <p:spPr bwMode="auto">
          <a:xfrm flipH="1">
            <a:off x="7848600" y="5715000"/>
            <a:ext cx="228600" cy="228600"/>
          </a:xfrm>
          <a:prstGeom prst="line">
            <a:avLst/>
          </a:prstGeom>
          <a:noFill/>
          <a:ln w="85725" cmpd="dbl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44" name="WordArt 4"/>
          <p:cNvSpPr>
            <a:spLocks noChangeArrowheads="1" noChangeShapeType="1" noTextEdit="1"/>
          </p:cNvSpPr>
          <p:nvPr/>
        </p:nvSpPr>
        <p:spPr bwMode="auto">
          <a:xfrm>
            <a:off x="2057400" y="0"/>
            <a:ext cx="5110163" cy="111601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Triangle">
              <a:avLst>
                <a:gd name="adj" fmla="val 50000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  <a:contourClr>
                <a:srgbClr val="FFFFCC"/>
              </a:contourClr>
            </a:sp3d>
          </a:bodyPr>
          <a:lstStyle/>
          <a:p>
            <a:pPr algn="ctr" rtl="1"/>
            <a:r>
              <a:rPr lang="ar-JO" sz="3600" b="1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حالات المادة الثلاث</a:t>
            </a:r>
            <a:endParaRPr lang="en-US" sz="3600" b="1" kern="10">
              <a:ln w="9525">
                <a:round/>
                <a:headEnd/>
                <a:tailEnd/>
              </a:ln>
              <a:gradFill rotWithShape="0">
                <a:gsLst>
                  <a:gs pos="0">
                    <a:srgbClr val="FFFFCC"/>
                  </a:gs>
                  <a:gs pos="100000">
                    <a:srgbClr val="FF9999"/>
                  </a:gs>
                </a:gsLst>
                <a:lin ang="5400000" scaled="1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245" name="AutoShape 5" descr="خشب متوسط"/>
          <p:cNvSpPr>
            <a:spLocks noChangeArrowheads="1"/>
          </p:cNvSpPr>
          <p:nvPr/>
        </p:nvSpPr>
        <p:spPr bwMode="auto">
          <a:xfrm rot="2684811">
            <a:off x="6934200" y="1295400"/>
            <a:ext cx="1752600" cy="1524000"/>
          </a:xfrm>
          <a:prstGeom prst="diamond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9525">
            <a:miter lim="800000"/>
            <a:headEnd/>
            <a:tailEnd/>
          </a:ln>
          <a:effectLst/>
          <a:scene3d>
            <a:camera prst="legacyPerspectiveTopRight"/>
            <a:lightRig rig="legacyFlat3" dir="b"/>
          </a:scene3d>
          <a:sp3d extrusionH="2513000" prstMaterial="legacyMetal">
            <a:bevelT w="13500" h="13500" prst="angle"/>
            <a:bevelB w="13500" h="13500" prst="angle"/>
            <a:extrusionClr>
              <a:srgbClr val="996633"/>
            </a:extrusionClr>
            <a:contourClr>
              <a:srgbClr val="996633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pPr algn="ctr"/>
            <a:r>
              <a:rPr lang="ar-SA" altLang="en-US" sz="2800" b="1"/>
              <a:t>خشب</a:t>
            </a:r>
            <a:endParaRPr lang="en-US" altLang="en-US" sz="2800" b="1"/>
          </a:p>
        </p:txBody>
      </p:sp>
      <p:sp>
        <p:nvSpPr>
          <p:cNvPr id="10277" name="Freeform 37"/>
          <p:cNvSpPr>
            <a:spLocks/>
          </p:cNvSpPr>
          <p:nvPr/>
        </p:nvSpPr>
        <p:spPr bwMode="auto">
          <a:xfrm>
            <a:off x="7988300" y="5199063"/>
            <a:ext cx="630238" cy="601662"/>
          </a:xfrm>
          <a:custGeom>
            <a:avLst/>
            <a:gdLst>
              <a:gd name="T0" fmla="*/ 11 w 397"/>
              <a:gd name="T1" fmla="*/ 335 h 379"/>
              <a:gd name="T2" fmla="*/ 126 w 397"/>
              <a:gd name="T3" fmla="*/ 194 h 379"/>
              <a:gd name="T4" fmla="*/ 139 w 397"/>
              <a:gd name="T5" fmla="*/ 130 h 379"/>
              <a:gd name="T6" fmla="*/ 178 w 397"/>
              <a:gd name="T7" fmla="*/ 117 h 379"/>
              <a:gd name="T8" fmla="*/ 203 w 397"/>
              <a:gd name="T9" fmla="*/ 79 h 379"/>
              <a:gd name="T10" fmla="*/ 229 w 397"/>
              <a:gd name="T11" fmla="*/ 2 h 379"/>
              <a:gd name="T12" fmla="*/ 370 w 397"/>
              <a:gd name="T13" fmla="*/ 15 h 379"/>
              <a:gd name="T14" fmla="*/ 382 w 397"/>
              <a:gd name="T15" fmla="*/ 53 h 379"/>
              <a:gd name="T16" fmla="*/ 370 w 397"/>
              <a:gd name="T17" fmla="*/ 207 h 379"/>
              <a:gd name="T18" fmla="*/ 280 w 397"/>
              <a:gd name="T19" fmla="*/ 219 h 379"/>
              <a:gd name="T20" fmla="*/ 254 w 397"/>
              <a:gd name="T21" fmla="*/ 258 h 379"/>
              <a:gd name="T22" fmla="*/ 242 w 397"/>
              <a:gd name="T23" fmla="*/ 296 h 379"/>
              <a:gd name="T24" fmla="*/ 152 w 397"/>
              <a:gd name="T25" fmla="*/ 322 h 379"/>
              <a:gd name="T26" fmla="*/ 75 w 397"/>
              <a:gd name="T27" fmla="*/ 360 h 379"/>
              <a:gd name="T28" fmla="*/ 24 w 397"/>
              <a:gd name="T29" fmla="*/ 373 h 379"/>
              <a:gd name="T30" fmla="*/ 11 w 397"/>
              <a:gd name="T31" fmla="*/ 335 h 3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97" h="379">
                <a:moveTo>
                  <a:pt x="11" y="335"/>
                </a:moveTo>
                <a:cubicBezTo>
                  <a:pt x="28" y="185"/>
                  <a:pt x="0" y="220"/>
                  <a:pt x="126" y="194"/>
                </a:cubicBezTo>
                <a:cubicBezTo>
                  <a:pt x="130" y="173"/>
                  <a:pt x="127" y="148"/>
                  <a:pt x="139" y="130"/>
                </a:cubicBezTo>
                <a:cubicBezTo>
                  <a:pt x="147" y="119"/>
                  <a:pt x="167" y="126"/>
                  <a:pt x="178" y="117"/>
                </a:cubicBezTo>
                <a:cubicBezTo>
                  <a:pt x="190" y="108"/>
                  <a:pt x="197" y="93"/>
                  <a:pt x="203" y="79"/>
                </a:cubicBezTo>
                <a:cubicBezTo>
                  <a:pt x="214" y="54"/>
                  <a:pt x="229" y="2"/>
                  <a:pt x="229" y="2"/>
                </a:cubicBezTo>
                <a:cubicBezTo>
                  <a:pt x="276" y="6"/>
                  <a:pt x="325" y="0"/>
                  <a:pt x="370" y="15"/>
                </a:cubicBezTo>
                <a:cubicBezTo>
                  <a:pt x="383" y="19"/>
                  <a:pt x="382" y="40"/>
                  <a:pt x="382" y="53"/>
                </a:cubicBezTo>
                <a:cubicBezTo>
                  <a:pt x="382" y="104"/>
                  <a:pt x="397" y="163"/>
                  <a:pt x="370" y="207"/>
                </a:cubicBezTo>
                <a:cubicBezTo>
                  <a:pt x="354" y="233"/>
                  <a:pt x="310" y="215"/>
                  <a:pt x="280" y="219"/>
                </a:cubicBezTo>
                <a:cubicBezTo>
                  <a:pt x="271" y="232"/>
                  <a:pt x="261" y="244"/>
                  <a:pt x="254" y="258"/>
                </a:cubicBezTo>
                <a:cubicBezTo>
                  <a:pt x="248" y="270"/>
                  <a:pt x="251" y="287"/>
                  <a:pt x="242" y="296"/>
                </a:cubicBezTo>
                <a:cubicBezTo>
                  <a:pt x="236" y="302"/>
                  <a:pt x="153" y="322"/>
                  <a:pt x="152" y="322"/>
                </a:cubicBezTo>
                <a:cubicBezTo>
                  <a:pt x="46" y="353"/>
                  <a:pt x="187" y="313"/>
                  <a:pt x="75" y="360"/>
                </a:cubicBezTo>
                <a:cubicBezTo>
                  <a:pt x="59" y="367"/>
                  <a:pt x="40" y="379"/>
                  <a:pt x="24" y="373"/>
                </a:cubicBezTo>
                <a:cubicBezTo>
                  <a:pt x="12" y="368"/>
                  <a:pt x="15" y="348"/>
                  <a:pt x="11" y="335"/>
                </a:cubicBezTo>
                <a:close/>
              </a:path>
            </a:pathLst>
          </a:custGeom>
          <a:solidFill>
            <a:srgbClr val="0099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152400" y="1919288"/>
            <a:ext cx="359727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 rtl="1"/>
            <a:r>
              <a:rPr lang="ar-SA" altLang="en-US" sz="2800" b="1"/>
              <a:t>للجسم حجم محدد وشكل محدد</a:t>
            </a:r>
            <a:endParaRPr lang="en-US" altLang="en-US" sz="2800" b="1"/>
          </a:p>
        </p:txBody>
      </p:sp>
      <p:sp>
        <p:nvSpPr>
          <p:cNvPr id="10247" name="WordArt 7"/>
          <p:cNvSpPr>
            <a:spLocks noChangeArrowheads="1" noChangeShapeType="1" noTextEdit="1"/>
          </p:cNvSpPr>
          <p:nvPr/>
        </p:nvSpPr>
        <p:spPr bwMode="auto">
          <a:xfrm>
            <a:off x="3886200" y="1447800"/>
            <a:ext cx="3048000" cy="12192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1"/>
            <a:r>
              <a:rPr lang="ar-JO" sz="3600" b="1" kern="10" spc="720">
                <a:solidFill>
                  <a:schemeClr val="bg2">
                    <a:alpha val="42000"/>
                  </a:schemeClr>
                </a:solidFill>
                <a:effectLst>
                  <a:outerShdw dist="45791" dir="3378596" algn="ctr" rotWithShape="0">
                    <a:srgbClr val="4D4D4D">
                      <a:alpha val="80000"/>
                    </a:srgbClr>
                  </a:outerShdw>
                </a:effectLst>
                <a:latin typeface="Arial Black" panose="020B0A04020102020204" pitchFamily="34" charset="0"/>
              </a:rPr>
              <a:t>الحالة الصلبة</a:t>
            </a:r>
            <a:endParaRPr lang="en-US" sz="3600" b="1" kern="10" spc="720">
              <a:solidFill>
                <a:schemeClr val="bg2">
                  <a:alpha val="42000"/>
                </a:schemeClr>
              </a:solidFill>
              <a:effectLst>
                <a:outerShdw dist="45791" dir="3378596" algn="ctr" rotWithShape="0">
                  <a:srgbClr val="4D4D4D">
                    <a:alpha val="80000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0248" name="WordArt 8"/>
          <p:cNvSpPr>
            <a:spLocks noChangeArrowheads="1" noChangeShapeType="1" noTextEdit="1"/>
          </p:cNvSpPr>
          <p:nvPr/>
        </p:nvSpPr>
        <p:spPr bwMode="auto">
          <a:xfrm>
            <a:off x="3886200" y="3048000"/>
            <a:ext cx="3048000" cy="12192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1"/>
            <a:r>
              <a:rPr lang="ar-JO" sz="3600" b="1" kern="10" spc="720">
                <a:solidFill>
                  <a:srgbClr val="3366FF">
                    <a:alpha val="42000"/>
                  </a:srgbClr>
                </a:solidFill>
                <a:effectLst>
                  <a:outerShdw dist="45791" dir="3378596" algn="ctr" rotWithShape="0">
                    <a:srgbClr val="4D4D4D">
                      <a:alpha val="80000"/>
                    </a:srgbClr>
                  </a:outerShdw>
                </a:effectLst>
                <a:latin typeface="Arial Black" panose="020B0A04020102020204" pitchFamily="34" charset="0"/>
              </a:rPr>
              <a:t>الحالة السائلة</a:t>
            </a:r>
            <a:endParaRPr lang="en-US" sz="3600" b="1" kern="10" spc="720">
              <a:solidFill>
                <a:srgbClr val="3366FF">
                  <a:alpha val="42000"/>
                </a:srgbClr>
              </a:solidFill>
              <a:effectLst>
                <a:outerShdw dist="45791" dir="3378596" algn="ctr" rotWithShape="0">
                  <a:srgbClr val="4D4D4D">
                    <a:alpha val="80000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0249" name="WordArt 9"/>
          <p:cNvSpPr>
            <a:spLocks noChangeArrowheads="1" noChangeShapeType="1" noTextEdit="1"/>
          </p:cNvSpPr>
          <p:nvPr/>
        </p:nvSpPr>
        <p:spPr bwMode="auto">
          <a:xfrm>
            <a:off x="3886200" y="5029200"/>
            <a:ext cx="3048000" cy="12192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1"/>
            <a:r>
              <a:rPr lang="ar-JO" sz="3600" b="1" kern="10" spc="720">
                <a:solidFill>
                  <a:schemeClr val="bg2">
                    <a:alpha val="42000"/>
                  </a:schemeClr>
                </a:solidFill>
                <a:effectLst>
                  <a:outerShdw dist="45791" dir="3378596" algn="ctr" rotWithShape="0">
                    <a:srgbClr val="4D4D4D">
                      <a:alpha val="80000"/>
                    </a:srgbClr>
                  </a:outerShdw>
                </a:effectLst>
                <a:latin typeface="Arial Black" panose="020B0A04020102020204" pitchFamily="34" charset="0"/>
              </a:rPr>
              <a:t>الحالة الغازية</a:t>
            </a:r>
            <a:endParaRPr lang="en-US" sz="3600" b="1" kern="10" spc="720">
              <a:solidFill>
                <a:schemeClr val="bg2">
                  <a:alpha val="42000"/>
                </a:schemeClr>
              </a:solidFill>
              <a:effectLst>
                <a:outerShdw dist="45791" dir="3378596" algn="ctr" rotWithShape="0">
                  <a:srgbClr val="4D4D4D">
                    <a:alpha val="80000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0256" name="AutoShape 16"/>
          <p:cNvSpPr>
            <a:spLocks noChangeArrowheads="1"/>
          </p:cNvSpPr>
          <p:nvPr/>
        </p:nvSpPr>
        <p:spPr bwMode="auto">
          <a:xfrm>
            <a:off x="8269288" y="3652838"/>
            <a:ext cx="652462" cy="690562"/>
          </a:xfrm>
          <a:custGeom>
            <a:avLst/>
            <a:gdLst>
              <a:gd name="G0" fmla="+- 2625 0 0"/>
              <a:gd name="G1" fmla="+- 21600 0 2625"/>
              <a:gd name="G2" fmla="*/ 2625 1 2"/>
              <a:gd name="G3" fmla="+- 21600 0 G2"/>
              <a:gd name="G4" fmla="+/ 2625 21600 2"/>
              <a:gd name="G5" fmla="+/ G1 0 2"/>
              <a:gd name="G6" fmla="*/ 21600 21600 2625"/>
              <a:gd name="G7" fmla="*/ G6 1 2"/>
              <a:gd name="G8" fmla="+- 21600 0 G7"/>
              <a:gd name="G9" fmla="*/ 21600 1 2"/>
              <a:gd name="G10" fmla="+- 2625 0 G9"/>
              <a:gd name="G11" fmla="?: G10 G8 0"/>
              <a:gd name="G12" fmla="?: G10 G7 21600"/>
              <a:gd name="T0" fmla="*/ 20287 w 21600"/>
              <a:gd name="T1" fmla="*/ 10800 h 21600"/>
              <a:gd name="T2" fmla="*/ 10800 w 21600"/>
              <a:gd name="T3" fmla="*/ 21600 h 21600"/>
              <a:gd name="T4" fmla="*/ 1313 w 21600"/>
              <a:gd name="T5" fmla="*/ 10800 h 21600"/>
              <a:gd name="T6" fmla="*/ 10800 w 21600"/>
              <a:gd name="T7" fmla="*/ 0 h 21600"/>
              <a:gd name="T8" fmla="*/ 3113 w 21600"/>
              <a:gd name="T9" fmla="*/ 3113 h 21600"/>
              <a:gd name="T10" fmla="*/ 18487 w 21600"/>
              <a:gd name="T11" fmla="*/ 1848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2625" y="21600"/>
                </a:lnTo>
                <a:lnTo>
                  <a:pt x="18975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009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0252" name="Group 12"/>
          <p:cNvGrpSpPr>
            <a:grpSpLocks/>
          </p:cNvGrpSpPr>
          <p:nvPr/>
        </p:nvGrpSpPr>
        <p:grpSpPr bwMode="auto">
          <a:xfrm>
            <a:off x="8229600" y="3276600"/>
            <a:ext cx="762000" cy="1066800"/>
            <a:chOff x="2640" y="1872"/>
            <a:chExt cx="672" cy="864"/>
          </a:xfrm>
        </p:grpSpPr>
        <p:sp>
          <p:nvSpPr>
            <p:cNvPr id="10253" name="Freeform 13" descr="20%"/>
            <p:cNvSpPr>
              <a:spLocks/>
            </p:cNvSpPr>
            <p:nvPr/>
          </p:nvSpPr>
          <p:spPr bwMode="auto">
            <a:xfrm>
              <a:off x="2640" y="1872"/>
              <a:ext cx="672" cy="864"/>
            </a:xfrm>
            <a:custGeom>
              <a:avLst/>
              <a:gdLst>
                <a:gd name="T0" fmla="*/ 0 w 672"/>
                <a:gd name="T1" fmla="*/ 0 h 576"/>
                <a:gd name="T2" fmla="*/ 96 w 672"/>
                <a:gd name="T3" fmla="*/ 576 h 576"/>
                <a:gd name="T4" fmla="*/ 528 w 672"/>
                <a:gd name="T5" fmla="*/ 576 h 576"/>
                <a:gd name="T6" fmla="*/ 672 w 672"/>
                <a:gd name="T7" fmla="*/ 0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2" h="576">
                  <a:moveTo>
                    <a:pt x="0" y="0"/>
                  </a:moveTo>
                  <a:lnTo>
                    <a:pt x="96" y="576"/>
                  </a:lnTo>
                  <a:lnTo>
                    <a:pt x="528" y="576"/>
                  </a:lnTo>
                  <a:lnTo>
                    <a:pt x="672" y="0"/>
                  </a:lnTo>
                </a:path>
              </a:pathLst>
            </a:custGeom>
            <a:noFill/>
            <a:ln w="5715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54" name="Oval 14"/>
            <p:cNvSpPr>
              <a:spLocks noChangeArrowheads="1"/>
            </p:cNvSpPr>
            <p:nvPr/>
          </p:nvSpPr>
          <p:spPr bwMode="auto">
            <a:xfrm>
              <a:off x="2640" y="1872"/>
              <a:ext cx="672" cy="48"/>
            </a:xfrm>
            <a:prstGeom prst="ellips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0258" name="Text Box 18"/>
          <p:cNvSpPr txBox="1">
            <a:spLocks noChangeArrowheads="1"/>
          </p:cNvSpPr>
          <p:nvPr/>
        </p:nvSpPr>
        <p:spPr bwMode="auto">
          <a:xfrm>
            <a:off x="1073150" y="3321050"/>
            <a:ext cx="251460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 rtl="1"/>
            <a:r>
              <a:rPr lang="ar-SA" altLang="en-US" sz="2800" b="1"/>
              <a:t>للجسم حجم محدد و </a:t>
            </a:r>
          </a:p>
          <a:p>
            <a:pPr algn="r" rtl="1"/>
            <a:r>
              <a:rPr lang="ar-SA" altLang="en-US" sz="2800" b="1"/>
              <a:t>شكل غير محدد</a:t>
            </a:r>
            <a:endParaRPr lang="en-US" altLang="en-US" sz="2800" b="1"/>
          </a:p>
        </p:txBody>
      </p:sp>
      <p:sp>
        <p:nvSpPr>
          <p:cNvPr id="10259" name="Text Box 19"/>
          <p:cNvSpPr txBox="1">
            <a:spLocks noChangeArrowheads="1"/>
          </p:cNvSpPr>
          <p:nvPr/>
        </p:nvSpPr>
        <p:spPr bwMode="auto">
          <a:xfrm>
            <a:off x="684213" y="5226050"/>
            <a:ext cx="3055937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 rtl="1"/>
            <a:r>
              <a:rPr lang="ar-SA" altLang="en-US" sz="2800" b="1"/>
              <a:t>للجسم حجم غير محدد و </a:t>
            </a:r>
          </a:p>
          <a:p>
            <a:pPr algn="r" rtl="1"/>
            <a:r>
              <a:rPr lang="ar-SA" altLang="en-US" sz="2800" b="1"/>
              <a:t>شكل غير محدد</a:t>
            </a:r>
            <a:endParaRPr lang="en-US" altLang="en-US" sz="2800" b="1"/>
          </a:p>
        </p:txBody>
      </p:sp>
      <p:grpSp>
        <p:nvGrpSpPr>
          <p:cNvPr id="10271" name="Group 31"/>
          <p:cNvGrpSpPr>
            <a:grpSpLocks/>
          </p:cNvGrpSpPr>
          <p:nvPr/>
        </p:nvGrpSpPr>
        <p:grpSpPr bwMode="auto">
          <a:xfrm>
            <a:off x="7086600" y="2687638"/>
            <a:ext cx="990600" cy="1960562"/>
            <a:chOff x="4464" y="1693"/>
            <a:chExt cx="624" cy="1235"/>
          </a:xfrm>
        </p:grpSpPr>
        <p:grpSp>
          <p:nvGrpSpPr>
            <p:cNvPr id="10262" name="Group 22"/>
            <p:cNvGrpSpPr>
              <a:grpSpLocks/>
            </p:cNvGrpSpPr>
            <p:nvPr/>
          </p:nvGrpSpPr>
          <p:grpSpPr bwMode="auto">
            <a:xfrm>
              <a:off x="4464" y="1727"/>
              <a:ext cx="624" cy="1201"/>
              <a:chOff x="2016" y="1701"/>
              <a:chExt cx="576" cy="1611"/>
            </a:xfrm>
          </p:grpSpPr>
          <p:sp>
            <p:nvSpPr>
              <p:cNvPr id="10263" name="AutoShape 23"/>
              <p:cNvSpPr>
                <a:spLocks noChangeArrowheads="1"/>
              </p:cNvSpPr>
              <p:nvPr/>
            </p:nvSpPr>
            <p:spPr bwMode="auto">
              <a:xfrm>
                <a:off x="2016" y="2208"/>
                <a:ext cx="576" cy="1104"/>
              </a:xfrm>
              <a:prstGeom prst="can">
                <a:avLst>
                  <a:gd name="adj" fmla="val 47917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264" name="Freeform 24"/>
              <p:cNvSpPr>
                <a:spLocks/>
              </p:cNvSpPr>
              <p:nvPr/>
            </p:nvSpPr>
            <p:spPr bwMode="auto">
              <a:xfrm rot="10800000">
                <a:off x="2016" y="1701"/>
                <a:ext cx="576" cy="651"/>
              </a:xfrm>
              <a:custGeom>
                <a:avLst/>
                <a:gdLst>
                  <a:gd name="T0" fmla="*/ 117 w 1526"/>
                  <a:gd name="T1" fmla="*/ 32 h 1302"/>
                  <a:gd name="T2" fmla="*/ 0 w 1526"/>
                  <a:gd name="T3" fmla="*/ 85 h 1302"/>
                  <a:gd name="T4" fmla="*/ 669 w 1526"/>
                  <a:gd name="T5" fmla="*/ 935 h 1302"/>
                  <a:gd name="T6" fmla="*/ 665 w 1526"/>
                  <a:gd name="T7" fmla="*/ 1302 h 1302"/>
                  <a:gd name="T8" fmla="*/ 712 w 1526"/>
                  <a:gd name="T9" fmla="*/ 1289 h 1302"/>
                  <a:gd name="T10" fmla="*/ 800 w 1526"/>
                  <a:gd name="T11" fmla="*/ 1301 h 1302"/>
                  <a:gd name="T12" fmla="*/ 841 w 1526"/>
                  <a:gd name="T13" fmla="*/ 1269 h 1302"/>
                  <a:gd name="T14" fmla="*/ 854 w 1526"/>
                  <a:gd name="T15" fmla="*/ 885 h 1302"/>
                  <a:gd name="T16" fmla="*/ 1515 w 1526"/>
                  <a:gd name="T17" fmla="*/ 117 h 1302"/>
                  <a:gd name="T18" fmla="*/ 1526 w 1526"/>
                  <a:gd name="T19" fmla="*/ 74 h 1302"/>
                  <a:gd name="T20" fmla="*/ 1430 w 1526"/>
                  <a:gd name="T21" fmla="*/ 0 h 1302"/>
                  <a:gd name="T22" fmla="*/ 117 w 1526"/>
                  <a:gd name="T23" fmla="*/ 32 h 1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526" h="1302">
                    <a:moveTo>
                      <a:pt x="117" y="32"/>
                    </a:moveTo>
                    <a:lnTo>
                      <a:pt x="0" y="85"/>
                    </a:lnTo>
                    <a:lnTo>
                      <a:pt x="669" y="935"/>
                    </a:lnTo>
                    <a:lnTo>
                      <a:pt x="665" y="1302"/>
                    </a:lnTo>
                    <a:lnTo>
                      <a:pt x="712" y="1289"/>
                    </a:lnTo>
                    <a:lnTo>
                      <a:pt x="800" y="1301"/>
                    </a:lnTo>
                    <a:lnTo>
                      <a:pt x="841" y="1269"/>
                    </a:lnTo>
                    <a:lnTo>
                      <a:pt x="854" y="885"/>
                    </a:lnTo>
                    <a:lnTo>
                      <a:pt x="1515" y="117"/>
                    </a:lnTo>
                    <a:lnTo>
                      <a:pt x="1526" y="74"/>
                    </a:lnTo>
                    <a:lnTo>
                      <a:pt x="1430" y="0"/>
                    </a:lnTo>
                    <a:lnTo>
                      <a:pt x="117" y="32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65" name="Rectangle 25"/>
              <p:cNvSpPr>
                <a:spLocks noChangeArrowheads="1"/>
              </p:cNvSpPr>
              <p:nvPr/>
            </p:nvSpPr>
            <p:spPr bwMode="auto">
              <a:xfrm>
                <a:off x="2038" y="2304"/>
                <a:ext cx="528" cy="384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0266" name="AutoShape 26"/>
            <p:cNvSpPr>
              <a:spLocks noChangeArrowheads="1"/>
            </p:cNvSpPr>
            <p:nvPr/>
          </p:nvSpPr>
          <p:spPr bwMode="auto">
            <a:xfrm>
              <a:off x="4644" y="1693"/>
              <a:ext cx="260" cy="290"/>
            </a:xfrm>
            <a:prstGeom prst="can">
              <a:avLst>
                <a:gd name="adj" fmla="val 27885"/>
              </a:avLst>
            </a:prstGeom>
            <a:solidFill>
              <a:srgbClr val="0099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altLang="en-US"/>
            </a:p>
          </p:txBody>
        </p:sp>
      </p:grpSp>
      <p:sp>
        <p:nvSpPr>
          <p:cNvPr id="10270" name="AutoShape 30"/>
          <p:cNvSpPr>
            <a:spLocks noChangeArrowheads="1"/>
          </p:cNvSpPr>
          <p:nvPr/>
        </p:nvSpPr>
        <p:spPr bwMode="auto">
          <a:xfrm>
            <a:off x="7086600" y="4114800"/>
            <a:ext cx="990600" cy="533400"/>
          </a:xfrm>
          <a:prstGeom prst="can">
            <a:avLst>
              <a:gd name="adj" fmla="val 50000"/>
            </a:avLst>
          </a:prstGeom>
          <a:solidFill>
            <a:srgbClr val="0099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74" name="Oval 34"/>
          <p:cNvSpPr>
            <a:spLocks noChangeArrowheads="1"/>
          </p:cNvSpPr>
          <p:nvPr/>
        </p:nvSpPr>
        <p:spPr bwMode="auto">
          <a:xfrm rot="2591475">
            <a:off x="8001000" y="4897438"/>
            <a:ext cx="762000" cy="1066800"/>
          </a:xfrm>
          <a:prstGeom prst="ellipse">
            <a:avLst/>
          </a:prstGeom>
          <a:solidFill>
            <a:srgbClr val="0099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75" name="Freeform 35"/>
          <p:cNvSpPr>
            <a:spLocks/>
          </p:cNvSpPr>
          <p:nvPr/>
        </p:nvSpPr>
        <p:spPr bwMode="auto">
          <a:xfrm>
            <a:off x="7010400" y="5873750"/>
            <a:ext cx="896938" cy="555625"/>
          </a:xfrm>
          <a:custGeom>
            <a:avLst/>
            <a:gdLst>
              <a:gd name="T0" fmla="*/ 512 w 565"/>
              <a:gd name="T1" fmla="*/ 25 h 350"/>
              <a:gd name="T2" fmla="*/ 422 w 565"/>
              <a:gd name="T3" fmla="*/ 25 h 350"/>
              <a:gd name="T4" fmla="*/ 397 w 565"/>
              <a:gd name="T5" fmla="*/ 63 h 350"/>
              <a:gd name="T6" fmla="*/ 307 w 565"/>
              <a:gd name="T7" fmla="*/ 102 h 350"/>
              <a:gd name="T8" fmla="*/ 141 w 565"/>
              <a:gd name="T9" fmla="*/ 166 h 350"/>
              <a:gd name="T10" fmla="*/ 102 w 565"/>
              <a:gd name="T11" fmla="*/ 191 h 350"/>
              <a:gd name="T12" fmla="*/ 38 w 565"/>
              <a:gd name="T13" fmla="*/ 204 h 350"/>
              <a:gd name="T14" fmla="*/ 13 w 565"/>
              <a:gd name="T15" fmla="*/ 281 h 350"/>
              <a:gd name="T16" fmla="*/ 0 w 565"/>
              <a:gd name="T17" fmla="*/ 319 h 350"/>
              <a:gd name="T18" fmla="*/ 115 w 565"/>
              <a:gd name="T19" fmla="*/ 319 h 350"/>
              <a:gd name="T20" fmla="*/ 128 w 565"/>
              <a:gd name="T21" fmla="*/ 268 h 350"/>
              <a:gd name="T22" fmla="*/ 320 w 565"/>
              <a:gd name="T23" fmla="*/ 255 h 350"/>
              <a:gd name="T24" fmla="*/ 448 w 565"/>
              <a:gd name="T25" fmla="*/ 191 h 350"/>
              <a:gd name="T26" fmla="*/ 538 w 565"/>
              <a:gd name="T27" fmla="*/ 102 h 350"/>
              <a:gd name="T28" fmla="*/ 512 w 565"/>
              <a:gd name="T29" fmla="*/ 25 h 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565" h="350">
                <a:moveTo>
                  <a:pt x="512" y="25"/>
                </a:moveTo>
                <a:cubicBezTo>
                  <a:pt x="477" y="13"/>
                  <a:pt x="460" y="0"/>
                  <a:pt x="422" y="25"/>
                </a:cubicBezTo>
                <a:cubicBezTo>
                  <a:pt x="409" y="33"/>
                  <a:pt x="408" y="52"/>
                  <a:pt x="397" y="63"/>
                </a:cubicBezTo>
                <a:cubicBezTo>
                  <a:pt x="367" y="93"/>
                  <a:pt x="346" y="92"/>
                  <a:pt x="307" y="102"/>
                </a:cubicBezTo>
                <a:cubicBezTo>
                  <a:pt x="264" y="168"/>
                  <a:pt x="224" y="155"/>
                  <a:pt x="141" y="166"/>
                </a:cubicBezTo>
                <a:cubicBezTo>
                  <a:pt x="128" y="174"/>
                  <a:pt x="116" y="186"/>
                  <a:pt x="102" y="191"/>
                </a:cubicBezTo>
                <a:cubicBezTo>
                  <a:pt x="82" y="199"/>
                  <a:pt x="53" y="189"/>
                  <a:pt x="38" y="204"/>
                </a:cubicBezTo>
                <a:cubicBezTo>
                  <a:pt x="19" y="223"/>
                  <a:pt x="21" y="255"/>
                  <a:pt x="13" y="281"/>
                </a:cubicBezTo>
                <a:cubicBezTo>
                  <a:pt x="9" y="294"/>
                  <a:pt x="0" y="319"/>
                  <a:pt x="0" y="319"/>
                </a:cubicBezTo>
                <a:cubicBezTo>
                  <a:pt x="39" y="332"/>
                  <a:pt x="71" y="350"/>
                  <a:pt x="115" y="319"/>
                </a:cubicBezTo>
                <a:cubicBezTo>
                  <a:pt x="129" y="309"/>
                  <a:pt x="111" y="273"/>
                  <a:pt x="128" y="268"/>
                </a:cubicBezTo>
                <a:cubicBezTo>
                  <a:pt x="189" y="249"/>
                  <a:pt x="256" y="259"/>
                  <a:pt x="320" y="255"/>
                </a:cubicBezTo>
                <a:cubicBezTo>
                  <a:pt x="343" y="188"/>
                  <a:pt x="377" y="203"/>
                  <a:pt x="448" y="191"/>
                </a:cubicBezTo>
                <a:cubicBezTo>
                  <a:pt x="466" y="122"/>
                  <a:pt x="471" y="123"/>
                  <a:pt x="538" y="102"/>
                </a:cubicBezTo>
                <a:cubicBezTo>
                  <a:pt x="553" y="35"/>
                  <a:pt x="565" y="60"/>
                  <a:pt x="512" y="25"/>
                </a:cubicBez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79" name="Freeform 39"/>
          <p:cNvSpPr>
            <a:spLocks/>
          </p:cNvSpPr>
          <p:nvPr/>
        </p:nvSpPr>
        <p:spPr bwMode="auto">
          <a:xfrm>
            <a:off x="6299200" y="5745163"/>
            <a:ext cx="1701800" cy="1092200"/>
          </a:xfrm>
          <a:custGeom>
            <a:avLst/>
            <a:gdLst>
              <a:gd name="T0" fmla="*/ 1016 w 1072"/>
              <a:gd name="T1" fmla="*/ 96 h 688"/>
              <a:gd name="T2" fmla="*/ 920 w 1072"/>
              <a:gd name="T3" fmla="*/ 0 h 688"/>
              <a:gd name="T4" fmla="*/ 728 w 1072"/>
              <a:gd name="T5" fmla="*/ 96 h 688"/>
              <a:gd name="T6" fmla="*/ 392 w 1072"/>
              <a:gd name="T7" fmla="*/ 288 h 688"/>
              <a:gd name="T8" fmla="*/ 200 w 1072"/>
              <a:gd name="T9" fmla="*/ 384 h 688"/>
              <a:gd name="T10" fmla="*/ 56 w 1072"/>
              <a:gd name="T11" fmla="*/ 432 h 688"/>
              <a:gd name="T12" fmla="*/ 8 w 1072"/>
              <a:gd name="T13" fmla="*/ 576 h 688"/>
              <a:gd name="T14" fmla="*/ 104 w 1072"/>
              <a:gd name="T15" fmla="*/ 672 h 688"/>
              <a:gd name="T16" fmla="*/ 248 w 1072"/>
              <a:gd name="T17" fmla="*/ 672 h 688"/>
              <a:gd name="T18" fmla="*/ 344 w 1072"/>
              <a:gd name="T19" fmla="*/ 624 h 688"/>
              <a:gd name="T20" fmla="*/ 680 w 1072"/>
              <a:gd name="T21" fmla="*/ 480 h 688"/>
              <a:gd name="T22" fmla="*/ 1016 w 1072"/>
              <a:gd name="T23" fmla="*/ 288 h 688"/>
              <a:gd name="T24" fmla="*/ 1016 w 1072"/>
              <a:gd name="T25" fmla="*/ 96 h 6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72" h="688">
                <a:moveTo>
                  <a:pt x="1016" y="96"/>
                </a:moveTo>
                <a:cubicBezTo>
                  <a:pt x="1000" y="48"/>
                  <a:pt x="968" y="0"/>
                  <a:pt x="920" y="0"/>
                </a:cubicBezTo>
                <a:cubicBezTo>
                  <a:pt x="872" y="0"/>
                  <a:pt x="816" y="48"/>
                  <a:pt x="728" y="96"/>
                </a:cubicBezTo>
                <a:cubicBezTo>
                  <a:pt x="640" y="144"/>
                  <a:pt x="480" y="240"/>
                  <a:pt x="392" y="288"/>
                </a:cubicBezTo>
                <a:cubicBezTo>
                  <a:pt x="304" y="336"/>
                  <a:pt x="256" y="360"/>
                  <a:pt x="200" y="384"/>
                </a:cubicBezTo>
                <a:cubicBezTo>
                  <a:pt x="144" y="408"/>
                  <a:pt x="88" y="400"/>
                  <a:pt x="56" y="432"/>
                </a:cubicBezTo>
                <a:cubicBezTo>
                  <a:pt x="24" y="464"/>
                  <a:pt x="0" y="536"/>
                  <a:pt x="8" y="576"/>
                </a:cubicBezTo>
                <a:cubicBezTo>
                  <a:pt x="16" y="616"/>
                  <a:pt x="64" y="656"/>
                  <a:pt x="104" y="672"/>
                </a:cubicBezTo>
                <a:cubicBezTo>
                  <a:pt x="144" y="688"/>
                  <a:pt x="208" y="680"/>
                  <a:pt x="248" y="672"/>
                </a:cubicBezTo>
                <a:cubicBezTo>
                  <a:pt x="288" y="664"/>
                  <a:pt x="272" y="656"/>
                  <a:pt x="344" y="624"/>
                </a:cubicBezTo>
                <a:cubicBezTo>
                  <a:pt x="416" y="592"/>
                  <a:pt x="568" y="536"/>
                  <a:pt x="680" y="480"/>
                </a:cubicBezTo>
                <a:cubicBezTo>
                  <a:pt x="792" y="424"/>
                  <a:pt x="960" y="344"/>
                  <a:pt x="1016" y="288"/>
                </a:cubicBezTo>
                <a:cubicBezTo>
                  <a:pt x="1072" y="232"/>
                  <a:pt x="1032" y="144"/>
                  <a:pt x="1016" y="96"/>
                </a:cubicBez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80" name="AutoShape 40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1295400" y="6248400"/>
            <a:ext cx="1905000" cy="533400"/>
          </a:xfrm>
          <a:prstGeom prst="roundRect">
            <a:avLst>
              <a:gd name="adj" fmla="val 16667"/>
            </a:avLst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ar-SA" altLang="en-US" sz="3200" b="1"/>
              <a:t>تغير للحالة</a:t>
            </a:r>
            <a:endParaRPr lang="en-US" altLang="en-US" sz="3200" b="1"/>
          </a:p>
        </p:txBody>
      </p:sp>
      <p:sp>
        <p:nvSpPr>
          <p:cNvPr id="10281" name="AutoShape 41">
            <a:hlinkClick r:id="rId4" action="ppaction://hlinkfile" highlightClick="1"/>
          </p:cNvPr>
          <p:cNvSpPr>
            <a:spLocks noChangeArrowheads="1"/>
          </p:cNvSpPr>
          <p:nvPr/>
        </p:nvSpPr>
        <p:spPr bwMode="auto">
          <a:xfrm>
            <a:off x="381000" y="3657600"/>
            <a:ext cx="762000" cy="381000"/>
          </a:xfrm>
          <a:prstGeom prst="actionButtonMovie">
            <a:avLst/>
          </a:prstGeom>
          <a:solidFill>
            <a:srgbClr val="FF0000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ar-SA" altLang="en-US" b="1"/>
              <a:t>شاهد</a:t>
            </a:r>
            <a:endParaRPr lang="en-US" altLang="en-US" b="1"/>
          </a:p>
        </p:txBody>
      </p:sp>
      <p:sp>
        <p:nvSpPr>
          <p:cNvPr id="10282" name="AutoShape 42">
            <a:hlinkClick r:id="rId5" action="ppaction://hlinkfile" highlightClick="1"/>
          </p:cNvPr>
          <p:cNvSpPr>
            <a:spLocks noChangeArrowheads="1"/>
          </p:cNvSpPr>
          <p:nvPr/>
        </p:nvSpPr>
        <p:spPr bwMode="auto">
          <a:xfrm>
            <a:off x="381000" y="5715000"/>
            <a:ext cx="762000" cy="381000"/>
          </a:xfrm>
          <a:prstGeom prst="actionButtonMovie">
            <a:avLst/>
          </a:prstGeom>
          <a:solidFill>
            <a:srgbClr val="FF0000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ar-SA" altLang="en-US" b="1"/>
              <a:t>شاهد</a:t>
            </a:r>
            <a:endParaRPr lang="en-US" altLang="en-US" b="1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80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80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80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0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0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0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02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2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02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2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02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0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02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02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0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02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02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0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0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20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0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0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 nodeType="clickPar">
                      <p:stCondLst>
                        <p:cond delay="indefinite"/>
                      </p:stCondLst>
                      <p:childTnLst>
                        <p:par>
                          <p:cTn id="8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102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02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02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10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6" restart="whenNotActive" fill="hold" evtFilter="cancelBubble" nodeType="interactiveSeq">
                <p:stCondLst>
                  <p:cond evt="onClick" delay="0">
                    <p:tgtEl>
                      <p:spTgt spid="102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7" fill="hold" nodeType="clickPar">
                      <p:stCondLst>
                        <p:cond delay="0"/>
                      </p:stCondLst>
                      <p:childTnLst>
                        <p:par>
                          <p:cTn id="9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2000"/>
                                        <p:tgtEl>
                                          <p:spTgt spid="102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4" dur="3000"/>
                                        <p:tgtEl>
                                          <p:spTgt spid="10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48"/>
                  </p:tgtEl>
                </p:cond>
              </p:nextCondLst>
            </p:seq>
            <p:seq concurrent="1" nextAc="seek">
              <p:cTn id="105" restart="whenNotActive" fill="hold" evtFilter="cancelBubble" nodeType="interactiveSeq">
                <p:stCondLst>
                  <p:cond evt="onClick" delay="0">
                    <p:tgtEl>
                      <p:spTgt spid="102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6" fill="hold" nodeType="clickPar">
                      <p:stCondLst>
                        <p:cond delay="0"/>
                      </p:stCondLst>
                      <p:childTnLst>
                        <p:par>
                          <p:cTn id="10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8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9" dur="1000"/>
                                        <p:tgtEl>
                                          <p:spTgt spid="102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/>
                                        <p:tgtEl>
                                          <p:spTgt spid="102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1" dur="1000"/>
                                        <p:tgtEl>
                                          <p:spTgt spid="102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02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02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0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0" dur="500"/>
                                        <p:tgtEl>
                                          <p:spTgt spid="10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4" dur="500"/>
                                        <p:tgtEl>
                                          <p:spTgt spid="10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49"/>
                  </p:tgtEl>
                </p:cond>
              </p:nextCondLst>
            </p:seq>
          </p:childTnLst>
        </p:cTn>
      </p:par>
    </p:tnLst>
    <p:bldLst>
      <p:bldP spid="10245" grpId="0" animBg="1"/>
      <p:bldP spid="10246" grpId="0"/>
      <p:bldP spid="10258" grpId="0"/>
      <p:bldP spid="10259" grpId="0"/>
      <p:bldP spid="10280" grpId="0" animBg="1"/>
      <p:bldP spid="10281" grpId="0" animBg="1"/>
      <p:bldP spid="10282" grpId="0" animBg="1"/>
    </p:bldLst>
  </p:timing>
</p:sld>
</file>

<file path=ppt/theme/theme1.xml><?xml version="1.0" encoding="utf-8"?>
<a:theme xmlns:a="http://schemas.openxmlformats.org/drawingml/2006/main" name="تصميم افتراضي">
  <a:themeElements>
    <a:clrScheme name="تصميم افتراضي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تصميم افتراضي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تصميم افتراضي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نسق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2287</TotalTime>
  <Words>696</Words>
  <Application>Microsoft Office PowerPoint</Application>
  <PresentationFormat>عرض على الشاشة (4:3)</PresentationFormat>
  <Paragraphs>189</Paragraphs>
  <Slides>18</Slides>
  <Notes>18</Notes>
  <HiddenSlides>0</HiddenSlides>
  <MMClips>0</MMClips>
  <ScaleCrop>false</ScaleCrop>
  <HeadingPairs>
    <vt:vector size="8" baseType="variant">
      <vt:variant>
        <vt:lpstr>الخطوط المستخدمة</vt:lpstr>
      </vt:variant>
      <vt:variant>
        <vt:i4>1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18</vt:i4>
      </vt:variant>
      <vt:variant>
        <vt:lpstr>عروض مخصصة</vt:lpstr>
      </vt:variant>
      <vt:variant>
        <vt:i4>3</vt:i4>
      </vt:variant>
    </vt:vector>
  </HeadingPairs>
  <TitlesOfParts>
    <vt:vector size="23" baseType="lpstr">
      <vt:lpstr>Arial</vt:lpstr>
      <vt:lpstr>تصميم افتراضي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مخصص 1</vt:lpstr>
      <vt:lpstr>عرض مخصص 2</vt:lpstr>
      <vt:lpstr>عرض مخصص 3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29</cp:revision>
  <cp:lastPrinted>1601-01-01T00:00:00Z</cp:lastPrinted>
  <dcterms:created xsi:type="dcterms:W3CDTF">1601-01-01T00:00:00Z</dcterms:created>
  <dcterms:modified xsi:type="dcterms:W3CDTF">2024-06-30T15:14:22Z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